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0" r:id="rId4"/>
    <p:sldId id="261" r:id="rId5"/>
    <p:sldId id="262" r:id="rId6"/>
    <p:sldId id="263" r:id="rId7"/>
    <p:sldId id="264" r:id="rId8"/>
    <p:sldId id="265" r:id="rId9"/>
    <p:sldId id="266" r:id="rId10"/>
    <p:sldId id="267" r:id="rId11"/>
    <p:sldId id="269" r:id="rId12"/>
    <p:sldId id="277" r:id="rId13"/>
    <p:sldId id="270"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 id="298" r:id="rId27"/>
    <p:sldId id="296"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18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9/19/2013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9/19/2013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9/19/2013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9/19/2013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9/19/2013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9/19/2013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E3BE75-65B3-4B32-B9A4-5D48ACE98394}" type="datetimeFigureOut">
              <a:rPr lang="en-US" smtClean="0">
                <a:solidFill>
                  <a:prstClr val="black">
                    <a:tint val="75000"/>
                  </a:prstClr>
                </a:solidFill>
              </a:rPr>
              <a:pPr/>
              <a:t>9/19/2013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E3BE75-65B3-4B32-B9A4-5D48ACE98394}" type="datetimeFigureOut">
              <a:rPr lang="en-US" smtClean="0">
                <a:solidFill>
                  <a:prstClr val="black">
                    <a:tint val="75000"/>
                  </a:prstClr>
                </a:solidFill>
              </a:rPr>
              <a:pPr/>
              <a:t>9/19/2013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3BE75-65B3-4B32-B9A4-5D48ACE98394}" type="datetimeFigureOut">
              <a:rPr lang="en-US" smtClean="0">
                <a:solidFill>
                  <a:prstClr val="black">
                    <a:tint val="75000"/>
                  </a:prstClr>
                </a:solidFill>
              </a:rPr>
              <a:pPr/>
              <a:t>9/19/2013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9/19/2013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9/19/2013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7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E75-65B3-4B32-B9A4-5D48ACE98394}" type="datetimeFigureOut">
              <a:rPr lang="en-US" smtClean="0">
                <a:solidFill>
                  <a:prstClr val="black">
                    <a:tint val="75000"/>
                  </a:prstClr>
                </a:solidFill>
              </a:rPr>
              <a:pPr/>
              <a:t>9/19/2013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40162"/>
          </a:xfrm>
        </p:spPr>
        <p:txBody>
          <a:bodyPr>
            <a:normAutofit/>
          </a:bodyPr>
          <a:lstStyle/>
          <a:p>
            <a:r>
              <a:rPr lang="en-US" sz="4000" b="1" dirty="0" smtClean="0">
                <a:solidFill>
                  <a:srgbClr val="FFC000"/>
                </a:solidFill>
              </a:rPr>
              <a:t>THE SCIENCE OF SIN AND SALVATION</a:t>
            </a:r>
            <a:r>
              <a:rPr lang="en-US" sz="3600" dirty="0" smtClean="0"/>
              <a:t/>
            </a:r>
            <a:br>
              <a:rPr lang="en-US" sz="3600" dirty="0" smtClean="0"/>
            </a:br>
            <a:endParaRPr lang="en-US" sz="3600" dirty="0"/>
          </a:p>
        </p:txBody>
      </p:sp>
      <p:sp>
        <p:nvSpPr>
          <p:cNvPr id="3" name="Content Placeholder 2"/>
          <p:cNvSpPr>
            <a:spLocks noGrp="1"/>
          </p:cNvSpPr>
          <p:nvPr>
            <p:ph idx="1"/>
          </p:nvPr>
        </p:nvSpPr>
        <p:spPr>
          <a:xfrm>
            <a:off x="457200" y="4343400"/>
            <a:ext cx="8229600" cy="1782763"/>
          </a:xfrm>
        </p:spPr>
        <p:txBody>
          <a:bodyPr/>
          <a:lstStyle/>
          <a:p>
            <a:pPr algn="ctr">
              <a:buNone/>
            </a:pPr>
            <a:r>
              <a:rPr lang="en-US" sz="2400" b="1" dirty="0" smtClean="0">
                <a:solidFill>
                  <a:srgbClr val="FFFF00"/>
                </a:solidFill>
              </a:rPr>
              <a:t>Copyright Robert </a:t>
            </a:r>
            <a:r>
              <a:rPr lang="en-US" sz="2400" b="1" dirty="0" err="1" smtClean="0">
                <a:solidFill>
                  <a:srgbClr val="FFFF00"/>
                </a:solidFill>
              </a:rPr>
              <a:t>Melashenko</a:t>
            </a:r>
            <a:r>
              <a:rPr lang="en-US" sz="2400" b="1" dirty="0" smtClean="0">
                <a:solidFill>
                  <a:srgbClr val="FFFF00"/>
                </a:solidFill>
              </a:rPr>
              <a:t> 2013</a:t>
            </a:r>
          </a:p>
          <a:p>
            <a:pPr algn="ctr">
              <a:buNone/>
            </a:pPr>
            <a:endParaRPr lang="en-US" b="1" dirty="0" smtClean="0">
              <a:solidFill>
                <a:srgbClr val="FFFF00"/>
              </a:solidFill>
            </a:endParaRPr>
          </a:p>
          <a:p>
            <a:pPr algn="ctr">
              <a:buNone/>
            </a:pPr>
            <a:r>
              <a:rPr lang="en-US" sz="2400" b="1" dirty="0" smtClean="0">
                <a:solidFill>
                  <a:srgbClr val="FFFF00"/>
                </a:solidFill>
              </a:rPr>
              <a:t>All Rights Reserved</a:t>
            </a:r>
            <a:endParaRPr lang="en-US" sz="2400" dirty="0" smtClean="0">
              <a:solidFill>
                <a:srgbClr val="FFFF00"/>
              </a:solidFill>
            </a:endParaRPr>
          </a:p>
          <a:p>
            <a:pPr algn="ctr">
              <a:buNone/>
            </a:pP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chor="ctr"/>
          <a:lstStyle/>
          <a:p>
            <a:pPr>
              <a:buNone/>
            </a:pPr>
            <a:r>
              <a:rPr lang="en-US" dirty="0" smtClean="0">
                <a:solidFill>
                  <a:srgbClr val="FFC000"/>
                </a:solidFill>
              </a:rPr>
              <a:t>Before going forward we need to establish some definitions and assumptions which will be used throughout the presentations.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77962"/>
          </a:xfrm>
        </p:spPr>
        <p:txBody>
          <a:bodyPr>
            <a:noAutofit/>
          </a:bodyPr>
          <a:lstStyle/>
          <a:p>
            <a:r>
              <a:rPr lang="en-US" sz="3600" dirty="0" smtClean="0">
                <a:solidFill>
                  <a:srgbClr val="FFC000"/>
                </a:solidFill>
              </a:rPr>
              <a:t>It is necessary to define the goal and trustworthy sources to reach the goal.</a:t>
            </a:r>
            <a:endParaRPr lang="en-US" sz="3600" dirty="0">
              <a:solidFill>
                <a:srgbClr val="FFC000"/>
              </a:solidFill>
            </a:endParaRPr>
          </a:p>
        </p:txBody>
      </p:sp>
      <p:sp>
        <p:nvSpPr>
          <p:cNvPr id="5" name="Content Placeholder 4"/>
          <p:cNvSpPr>
            <a:spLocks noGrp="1"/>
          </p:cNvSpPr>
          <p:nvPr>
            <p:ph sz="half" idx="1"/>
          </p:nvPr>
        </p:nvSpPr>
        <p:spPr>
          <a:xfrm>
            <a:off x="457200" y="1981200"/>
            <a:ext cx="3581400" cy="4724400"/>
          </a:xfrm>
        </p:spPr>
        <p:txBody>
          <a:bodyPr/>
          <a:lstStyle/>
          <a:p>
            <a:pPr>
              <a:buNone/>
            </a:pPr>
            <a:endParaRPr lang="en-US" u="sng" dirty="0" smtClean="0">
              <a:solidFill>
                <a:srgbClr val="FFFF00"/>
              </a:solidFill>
            </a:endParaRPr>
          </a:p>
          <a:p>
            <a:pPr>
              <a:buNone/>
            </a:pPr>
            <a:r>
              <a:rPr lang="en-US" sz="3200" u="sng" dirty="0" smtClean="0">
                <a:solidFill>
                  <a:srgbClr val="FFFF00"/>
                </a:solidFill>
              </a:rPr>
              <a:t>OUR GOAL:</a:t>
            </a:r>
          </a:p>
          <a:p>
            <a:pPr>
              <a:buNone/>
            </a:pPr>
            <a:endParaRPr lang="en-US" u="sng" dirty="0" smtClean="0">
              <a:solidFill>
                <a:srgbClr val="FFFF00"/>
              </a:solidFill>
            </a:endParaRPr>
          </a:p>
          <a:p>
            <a:pPr>
              <a:buNone/>
            </a:pPr>
            <a:endParaRPr lang="en-US" u="sng" dirty="0" smtClean="0">
              <a:solidFill>
                <a:srgbClr val="FFFF00"/>
              </a:solidFill>
            </a:endParaRPr>
          </a:p>
          <a:p>
            <a:pPr>
              <a:buNone/>
            </a:pPr>
            <a:endParaRPr lang="en-US" dirty="0" smtClean="0"/>
          </a:p>
          <a:p>
            <a:pPr>
              <a:buNone/>
            </a:pPr>
            <a:r>
              <a:rPr lang="en-US" sz="3200" u="sng" dirty="0" smtClean="0">
                <a:solidFill>
                  <a:srgbClr val="FFFF00"/>
                </a:solidFill>
              </a:rPr>
              <a:t>OUR SOURCES:</a:t>
            </a:r>
            <a:endParaRPr lang="en-US" sz="3200" dirty="0"/>
          </a:p>
        </p:txBody>
      </p:sp>
      <p:sp>
        <p:nvSpPr>
          <p:cNvPr id="6" name="Content Placeholder 5"/>
          <p:cNvSpPr>
            <a:spLocks noGrp="1"/>
          </p:cNvSpPr>
          <p:nvPr>
            <p:ph sz="half" idx="2"/>
          </p:nvPr>
        </p:nvSpPr>
        <p:spPr>
          <a:xfrm>
            <a:off x="3352800" y="1981200"/>
            <a:ext cx="5410200" cy="4221163"/>
          </a:xfrm>
        </p:spPr>
        <p:txBody>
          <a:bodyPr/>
          <a:lstStyle/>
          <a:p>
            <a:endParaRPr lang="en-US" dirty="0" smtClean="0"/>
          </a:p>
          <a:p>
            <a:pPr>
              <a:buNone/>
            </a:pPr>
            <a:r>
              <a:rPr lang="en-US" sz="3200" dirty="0" smtClean="0">
                <a:solidFill>
                  <a:srgbClr val="FF0000"/>
                </a:solidFill>
              </a:rPr>
              <a:t>TO GET THE “TRUTH” ABOUT SIN AND SALVATION.</a:t>
            </a:r>
          </a:p>
          <a:p>
            <a:pPr>
              <a:buNone/>
            </a:pPr>
            <a:endParaRPr lang="en-US" dirty="0" smtClean="0"/>
          </a:p>
          <a:p>
            <a:pPr>
              <a:buNone/>
            </a:pPr>
            <a:endParaRPr lang="en-US" dirty="0" smtClean="0"/>
          </a:p>
          <a:p>
            <a:pPr marL="514350" indent="-514350">
              <a:buFont typeface="+mj-lt"/>
              <a:buAutoNum type="arabicPeriod"/>
            </a:pPr>
            <a:r>
              <a:rPr lang="en-US" sz="3200" dirty="0" smtClean="0">
                <a:solidFill>
                  <a:srgbClr val="FF0000"/>
                </a:solidFill>
              </a:rPr>
              <a:t>THE BIBLE </a:t>
            </a:r>
          </a:p>
          <a:p>
            <a:pPr marL="514350" indent="-514350">
              <a:buFont typeface="+mj-lt"/>
              <a:buAutoNum type="arabicPeriod"/>
            </a:pPr>
            <a:r>
              <a:rPr lang="en-US" sz="3200" dirty="0" smtClean="0">
                <a:solidFill>
                  <a:srgbClr val="FF0000"/>
                </a:solidFill>
              </a:rPr>
              <a:t>SCIENCE </a:t>
            </a:r>
          </a:p>
          <a:p>
            <a:pPr marL="514350" indent="-514350">
              <a:buFont typeface="+mj-lt"/>
              <a:buAutoNum type="arabicPeriod"/>
            </a:pPr>
            <a:endParaRPr lang="en-US" dirty="0" smtClean="0">
              <a:solidFill>
                <a:srgbClr val="FF0000"/>
              </a:solidFill>
            </a:endParaRPr>
          </a:p>
          <a:p>
            <a:pPr marL="51435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b="1" u="sng" dirty="0" smtClean="0">
                <a:solidFill>
                  <a:srgbClr val="FFC000"/>
                </a:solidFill>
              </a:rPr>
              <a:t>DEFINITIONS</a:t>
            </a:r>
            <a:r>
              <a:rPr lang="en-US" dirty="0" smtClean="0"/>
              <a:t/>
            </a:r>
            <a:br>
              <a:rPr lang="en-US" dirty="0" smtClean="0"/>
            </a:br>
            <a:endParaRPr lang="en-US" dirty="0"/>
          </a:p>
        </p:txBody>
      </p:sp>
      <p:sp>
        <p:nvSpPr>
          <p:cNvPr id="3" name="Content Placeholder 2"/>
          <p:cNvSpPr>
            <a:spLocks noGrp="1"/>
          </p:cNvSpPr>
          <p:nvPr>
            <p:ph idx="1"/>
          </p:nvPr>
        </p:nvSpPr>
        <p:spPr>
          <a:xfrm>
            <a:off x="457200" y="2133600"/>
            <a:ext cx="8229600" cy="3992563"/>
          </a:xfrm>
        </p:spPr>
        <p:txBody>
          <a:bodyPr/>
          <a:lstStyle/>
          <a:p>
            <a:pPr algn="ctr"/>
            <a:endParaRPr lang="en-US" dirty="0" smtClean="0"/>
          </a:p>
          <a:p>
            <a:pPr marL="514350" indent="-514350" algn="ctr">
              <a:buFont typeface="+mj-lt"/>
              <a:buAutoNum type="arabicPeriod"/>
            </a:pPr>
            <a:r>
              <a:rPr lang="en-US" dirty="0" smtClean="0">
                <a:solidFill>
                  <a:srgbClr val="FFFF00"/>
                </a:solidFill>
              </a:rPr>
              <a:t>Truth</a:t>
            </a:r>
          </a:p>
          <a:p>
            <a:pPr marL="514350" indent="-514350" algn="ctr">
              <a:buFont typeface="+mj-lt"/>
              <a:buAutoNum type="arabicPeriod"/>
            </a:pPr>
            <a:endParaRPr lang="en-US" dirty="0" smtClean="0">
              <a:solidFill>
                <a:srgbClr val="FFFF00"/>
              </a:solidFill>
            </a:endParaRPr>
          </a:p>
          <a:p>
            <a:pPr marL="514350" indent="-514350" algn="ctr">
              <a:buFont typeface="+mj-lt"/>
              <a:buAutoNum type="arabicPeriod"/>
            </a:pPr>
            <a:r>
              <a:rPr lang="en-US" dirty="0" smtClean="0">
                <a:solidFill>
                  <a:srgbClr val="FFFF00"/>
                </a:solidFill>
              </a:rPr>
              <a:t>Law</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b="1" dirty="0" smtClean="0">
                <a:solidFill>
                  <a:srgbClr val="FFC000"/>
                </a:solidFill>
              </a:rPr>
              <a:t>Truth</a:t>
            </a:r>
            <a:r>
              <a:rPr lang="en-US" dirty="0" smtClean="0"/>
              <a:t/>
            </a:r>
            <a:br>
              <a:rPr lang="en-US" dirty="0" smtClean="0"/>
            </a:br>
            <a:endParaRPr lang="en-US" dirty="0"/>
          </a:p>
        </p:txBody>
      </p:sp>
      <p:sp>
        <p:nvSpPr>
          <p:cNvPr id="3" name="Content Placeholder 2"/>
          <p:cNvSpPr>
            <a:spLocks noGrp="1"/>
          </p:cNvSpPr>
          <p:nvPr>
            <p:ph idx="1"/>
          </p:nvPr>
        </p:nvSpPr>
        <p:spPr>
          <a:xfrm>
            <a:off x="457200" y="3048000"/>
            <a:ext cx="8229600" cy="3078163"/>
          </a:xfrm>
        </p:spPr>
        <p:txBody>
          <a:bodyPr/>
          <a:lstStyle/>
          <a:p>
            <a:pPr algn="ctr">
              <a:buNone/>
            </a:pPr>
            <a:r>
              <a:rPr lang="en-US" dirty="0" smtClean="0">
                <a:solidFill>
                  <a:srgbClr val="FFFF00"/>
                </a:solidFill>
              </a:rPr>
              <a:t>“Truth is that which is” -    Aristotle</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563562"/>
          </a:xfrm>
        </p:spPr>
        <p:txBody>
          <a:bodyPr>
            <a:normAutofit fontScale="90000"/>
          </a:bodyPr>
          <a:lstStyle/>
          <a:p>
            <a:pPr lvl="0"/>
            <a:r>
              <a:rPr lang="en-US" dirty="0" smtClean="0"/>
              <a:t/>
            </a:r>
            <a:br>
              <a:rPr lang="en-US" dirty="0" smtClean="0"/>
            </a:br>
            <a:endParaRPr lang="en-US" dirty="0"/>
          </a:p>
        </p:txBody>
      </p:sp>
      <p:sp>
        <p:nvSpPr>
          <p:cNvPr id="3" name="Content Placeholder 2"/>
          <p:cNvSpPr>
            <a:spLocks noGrp="1"/>
          </p:cNvSpPr>
          <p:nvPr>
            <p:ph idx="1"/>
          </p:nvPr>
        </p:nvSpPr>
        <p:spPr>
          <a:xfrm>
            <a:off x="304800" y="762000"/>
            <a:ext cx="8458200" cy="5791200"/>
          </a:xfrm>
        </p:spPr>
        <p:txBody>
          <a:bodyPr anchor="t">
            <a:normAutofit/>
          </a:bodyPr>
          <a:lstStyle/>
          <a:p>
            <a:pPr>
              <a:buNone/>
            </a:pPr>
            <a:r>
              <a:rPr lang="en-US" sz="2800" dirty="0" smtClean="0">
                <a:solidFill>
                  <a:srgbClr val="FFFF00"/>
                </a:solidFill>
              </a:rPr>
              <a:t>Jesus said to him, </a:t>
            </a:r>
            <a:r>
              <a:rPr lang="en-US" sz="2800" u="sng" dirty="0" smtClean="0">
                <a:solidFill>
                  <a:srgbClr val="FF0000"/>
                </a:solidFill>
              </a:rPr>
              <a:t>I am the way, the truth,</a:t>
            </a:r>
            <a:r>
              <a:rPr lang="en-US" sz="2800" dirty="0" smtClean="0">
                <a:solidFill>
                  <a:srgbClr val="FF0000"/>
                </a:solidFill>
              </a:rPr>
              <a:t> and the life: no man comes to the Father, but by me.</a:t>
            </a:r>
            <a:r>
              <a:rPr lang="en-US" sz="2800" dirty="0" smtClean="0">
                <a:solidFill>
                  <a:srgbClr val="92D050"/>
                </a:solidFill>
              </a:rPr>
              <a:t>							            (John 14:6 AKJV)</a:t>
            </a:r>
          </a:p>
          <a:p>
            <a:pPr>
              <a:buNone/>
            </a:pPr>
            <a:r>
              <a:rPr lang="en-US" sz="2800" dirty="0" smtClean="0">
                <a:solidFill>
                  <a:srgbClr val="FF0000"/>
                </a:solidFill>
              </a:rPr>
              <a:t>Sanctify them through your truth: </a:t>
            </a:r>
            <a:r>
              <a:rPr lang="en-US" sz="2800" u="sng" dirty="0" smtClean="0">
                <a:solidFill>
                  <a:srgbClr val="FF0000"/>
                </a:solidFill>
              </a:rPr>
              <a:t>your word is truth.</a:t>
            </a:r>
            <a:r>
              <a:rPr lang="en-US" sz="2800" dirty="0" smtClean="0"/>
              <a:t>         					</a:t>
            </a:r>
            <a:r>
              <a:rPr lang="en-US" sz="2800" dirty="0" smtClean="0">
                <a:solidFill>
                  <a:srgbClr val="92D050"/>
                </a:solidFill>
              </a:rPr>
              <a:t>(John 17:17 AKJV)</a:t>
            </a:r>
          </a:p>
          <a:p>
            <a:pPr>
              <a:buNone/>
            </a:pPr>
            <a:r>
              <a:rPr lang="en-US" sz="2800" dirty="0" smtClean="0">
                <a:solidFill>
                  <a:srgbClr val="FFFF00"/>
                </a:solidFill>
              </a:rPr>
              <a:t>In the beginning was the Word, and the Word was with God, and the </a:t>
            </a:r>
            <a:r>
              <a:rPr lang="en-US" sz="2800" u="sng" dirty="0" smtClean="0">
                <a:solidFill>
                  <a:srgbClr val="FFFF00"/>
                </a:solidFill>
              </a:rPr>
              <a:t>Word was God</a:t>
            </a:r>
            <a:r>
              <a:rPr lang="en-US" sz="2800" dirty="0" smtClean="0">
                <a:solidFill>
                  <a:srgbClr val="FFFF00"/>
                </a:solidFill>
              </a:rPr>
              <a:t>. </a:t>
            </a:r>
          </a:p>
          <a:p>
            <a:pPr lvl="4">
              <a:buNone/>
            </a:pPr>
            <a:r>
              <a:rPr lang="en-US" sz="3000" dirty="0" smtClean="0">
                <a:solidFill>
                  <a:srgbClr val="FFFF00"/>
                </a:solidFill>
              </a:rPr>
              <a:t>                                </a:t>
            </a:r>
            <a:r>
              <a:rPr lang="en-US" sz="3000" dirty="0" smtClean="0">
                <a:solidFill>
                  <a:srgbClr val="92D050"/>
                </a:solidFill>
              </a:rPr>
              <a:t>(John 1:1 KJV)</a:t>
            </a:r>
            <a:endParaRPr lang="en-US" sz="2800" dirty="0" smtClean="0">
              <a:solidFill>
                <a:srgbClr val="92D050"/>
              </a:solidFill>
            </a:endParaRPr>
          </a:p>
          <a:p>
            <a:pPr>
              <a:buNone/>
            </a:pPr>
            <a:r>
              <a:rPr lang="en-US" sz="2800" dirty="0" smtClean="0">
                <a:solidFill>
                  <a:srgbClr val="FFFF00"/>
                </a:solidFill>
              </a:rPr>
              <a:t>Your righteousness </a:t>
            </a:r>
            <a:r>
              <a:rPr lang="en-US" sz="2800" i="1" dirty="0" smtClean="0">
                <a:solidFill>
                  <a:srgbClr val="FFFF00"/>
                </a:solidFill>
              </a:rPr>
              <a:t>is</a:t>
            </a:r>
            <a:r>
              <a:rPr lang="en-US" sz="2800" dirty="0" smtClean="0">
                <a:solidFill>
                  <a:srgbClr val="FFFF00"/>
                </a:solidFill>
              </a:rPr>
              <a:t> an everlasting righteousness, and </a:t>
            </a:r>
            <a:r>
              <a:rPr lang="en-US" sz="2800" u="sng" dirty="0" smtClean="0">
                <a:solidFill>
                  <a:srgbClr val="FFFF00"/>
                </a:solidFill>
              </a:rPr>
              <a:t>your law </a:t>
            </a:r>
            <a:r>
              <a:rPr lang="en-US" sz="2800" i="1" u="sng" dirty="0" smtClean="0">
                <a:solidFill>
                  <a:srgbClr val="FFFF00"/>
                </a:solidFill>
              </a:rPr>
              <a:t>is</a:t>
            </a:r>
            <a:r>
              <a:rPr lang="en-US" sz="2800" u="sng" dirty="0" smtClean="0">
                <a:solidFill>
                  <a:srgbClr val="FFFF00"/>
                </a:solidFill>
              </a:rPr>
              <a:t> the truth.</a:t>
            </a:r>
            <a:r>
              <a:rPr lang="en-US" sz="2800" dirty="0" smtClean="0">
                <a:solidFill>
                  <a:srgbClr val="FFFF00"/>
                </a:solidFill>
              </a:rPr>
              <a:t>               </a:t>
            </a:r>
            <a:r>
              <a:rPr lang="en-US" sz="2800" dirty="0" smtClean="0">
                <a:solidFill>
                  <a:srgbClr val="92D050"/>
                </a:solidFill>
              </a:rPr>
              <a:t>(Psalms 119:142 AKJV)</a:t>
            </a:r>
          </a:p>
          <a:p>
            <a:pPr>
              <a:buNone/>
            </a:pPr>
            <a:endParaRPr lang="en-US" sz="2800" dirty="0" smtClean="0">
              <a:solidFill>
                <a:srgbClr val="92D050"/>
              </a:solidFill>
            </a:endParaRPr>
          </a:p>
          <a:p>
            <a:pPr>
              <a:buNone/>
            </a:pPr>
            <a:endParaRPr lang="en-US" sz="2800" dirty="0" smtClean="0">
              <a:solidFill>
                <a:srgbClr val="92D050"/>
              </a:solidFill>
            </a:endParaRPr>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2773362"/>
          </a:xfrm>
        </p:spPr>
        <p:txBody>
          <a:bodyPr>
            <a:normAutofit/>
          </a:bodyPr>
          <a:lstStyle/>
          <a:p>
            <a:r>
              <a:rPr lang="en-US" sz="3200" dirty="0" smtClean="0">
                <a:solidFill>
                  <a:srgbClr val="FFC000"/>
                </a:solidFill>
              </a:rPr>
              <a:t>Christ = God’s Word = God’s Law = That Which Is</a:t>
            </a:r>
            <a:endParaRPr lang="en-US" sz="3200" dirty="0">
              <a:solidFill>
                <a:srgbClr val="FFC000"/>
              </a:solidFill>
            </a:endParaRPr>
          </a:p>
        </p:txBody>
      </p:sp>
      <p:sp>
        <p:nvSpPr>
          <p:cNvPr id="3" name="Content Placeholder 2"/>
          <p:cNvSpPr>
            <a:spLocks noGrp="1"/>
          </p:cNvSpPr>
          <p:nvPr>
            <p:ph idx="1"/>
          </p:nvPr>
        </p:nvSpPr>
        <p:spPr>
          <a:xfrm>
            <a:off x="457200" y="3124200"/>
            <a:ext cx="8229600" cy="3001963"/>
          </a:xfrm>
        </p:spPr>
        <p:txBody>
          <a:bodyPr/>
          <a:lstStyle/>
          <a:p>
            <a:pPr>
              <a:buNone/>
            </a:pPr>
            <a:r>
              <a:rPr lang="en-US" dirty="0" smtClean="0">
                <a:solidFill>
                  <a:srgbClr val="FFFF00"/>
                </a:solidFill>
              </a:rPr>
              <a:t>For the word of the LORD </a:t>
            </a:r>
            <a:r>
              <a:rPr lang="en-US" i="1" dirty="0" smtClean="0">
                <a:solidFill>
                  <a:srgbClr val="FFFF00"/>
                </a:solidFill>
              </a:rPr>
              <a:t>is</a:t>
            </a:r>
            <a:r>
              <a:rPr lang="en-US" dirty="0" smtClean="0">
                <a:solidFill>
                  <a:srgbClr val="FFFF00"/>
                </a:solidFill>
              </a:rPr>
              <a:t> right; and all his works </a:t>
            </a:r>
            <a:r>
              <a:rPr lang="en-US" i="1" dirty="0" smtClean="0">
                <a:solidFill>
                  <a:srgbClr val="FFFF00"/>
                </a:solidFill>
              </a:rPr>
              <a:t>are</a:t>
            </a:r>
            <a:r>
              <a:rPr lang="en-US" dirty="0" smtClean="0">
                <a:solidFill>
                  <a:srgbClr val="FFFF00"/>
                </a:solidFill>
              </a:rPr>
              <a:t> </a:t>
            </a:r>
            <a:r>
              <a:rPr lang="en-US" i="1" dirty="0" smtClean="0">
                <a:solidFill>
                  <a:srgbClr val="FFFF00"/>
                </a:solidFill>
              </a:rPr>
              <a:t>done</a:t>
            </a:r>
            <a:r>
              <a:rPr lang="en-US" dirty="0" smtClean="0">
                <a:solidFill>
                  <a:srgbClr val="FFFF00"/>
                </a:solidFill>
              </a:rPr>
              <a:t> in truth</a:t>
            </a:r>
            <a:r>
              <a:rPr lang="en-US" dirty="0" smtClean="0">
                <a:solidFill>
                  <a:srgbClr val="92D050"/>
                </a:solidFill>
              </a:rPr>
              <a:t>. </a:t>
            </a:r>
          </a:p>
          <a:p>
            <a:pPr>
              <a:buNone/>
            </a:pPr>
            <a:r>
              <a:rPr lang="en-US" dirty="0" smtClean="0">
                <a:solidFill>
                  <a:srgbClr val="92D050"/>
                </a:solidFill>
              </a:rPr>
              <a:t>						(Psalms 33:4 AKJV)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sz="2800" dirty="0" smtClean="0">
                <a:solidFill>
                  <a:srgbClr val="FFFF00"/>
                </a:solidFill>
              </a:rPr>
              <a:t>By the </a:t>
            </a:r>
            <a:r>
              <a:rPr lang="en-US" sz="2800" u="sng" dirty="0" smtClean="0">
                <a:solidFill>
                  <a:srgbClr val="FFFF00"/>
                </a:solidFill>
              </a:rPr>
              <a:t>word of the LORD</a:t>
            </a:r>
            <a:r>
              <a:rPr lang="en-US" sz="2800" dirty="0" smtClean="0">
                <a:solidFill>
                  <a:srgbClr val="FFFF00"/>
                </a:solidFill>
              </a:rPr>
              <a:t> were the heavens made; and all the host of them by the breath of his mouth. 						</a:t>
            </a:r>
            <a:r>
              <a:rPr lang="en-US" sz="2800" dirty="0" smtClean="0">
                <a:solidFill>
                  <a:srgbClr val="92D050"/>
                </a:solidFill>
              </a:rPr>
              <a:t>(Psalms 33:6 AKJV)</a:t>
            </a:r>
          </a:p>
          <a:p>
            <a:pPr>
              <a:buNone/>
            </a:pPr>
            <a:r>
              <a:rPr lang="en-US" sz="2800" dirty="0" smtClean="0">
                <a:solidFill>
                  <a:srgbClr val="FFFF00"/>
                </a:solidFill>
              </a:rPr>
              <a:t>For he spoke, and it was </a:t>
            </a:r>
            <a:r>
              <a:rPr lang="en-US" sz="2800" i="1" dirty="0" smtClean="0">
                <a:solidFill>
                  <a:srgbClr val="FFFF00"/>
                </a:solidFill>
              </a:rPr>
              <a:t>done;</a:t>
            </a:r>
            <a:r>
              <a:rPr lang="en-US" sz="2800" dirty="0" smtClean="0">
                <a:solidFill>
                  <a:srgbClr val="FFFF00"/>
                </a:solidFill>
              </a:rPr>
              <a:t> he commanded, and it stood fast. </a:t>
            </a:r>
            <a:r>
              <a:rPr lang="en-US" sz="2800" dirty="0" smtClean="0">
                <a:solidFill>
                  <a:srgbClr val="92D050"/>
                </a:solidFill>
              </a:rPr>
              <a:t>			(Psalms 33:9 AKJV)</a:t>
            </a:r>
          </a:p>
          <a:p>
            <a:pPr>
              <a:buNone/>
            </a:pPr>
            <a:r>
              <a:rPr lang="en-US" sz="2800" dirty="0" smtClean="0">
                <a:solidFill>
                  <a:srgbClr val="FFC000"/>
                </a:solidFill>
              </a:rPr>
              <a:t>Everything in our universe (including ourselves) is the direct result of God’s Word.</a:t>
            </a:r>
          </a:p>
          <a:p>
            <a:pPr>
              <a:buNone/>
            </a:pPr>
            <a:r>
              <a:rPr lang="en-US" sz="2800" dirty="0" smtClean="0">
                <a:solidFill>
                  <a:srgbClr val="FFFF00"/>
                </a:solidFill>
              </a:rPr>
              <a:t>In hope of eternal life, </a:t>
            </a:r>
            <a:r>
              <a:rPr lang="en-US" sz="2800" u="sng" dirty="0" smtClean="0">
                <a:solidFill>
                  <a:srgbClr val="FFFF00"/>
                </a:solidFill>
              </a:rPr>
              <a:t>which God, that cannot lie</a:t>
            </a:r>
            <a:r>
              <a:rPr lang="en-US" sz="2800" dirty="0" smtClean="0">
                <a:solidFill>
                  <a:srgbClr val="FFFF00"/>
                </a:solidFill>
              </a:rPr>
              <a:t>, promised before the world began; </a:t>
            </a:r>
          </a:p>
          <a:p>
            <a:pPr>
              <a:buNone/>
            </a:pPr>
            <a:r>
              <a:rPr lang="en-US" sz="2800" dirty="0" smtClean="0">
                <a:solidFill>
                  <a:srgbClr val="92D050"/>
                </a:solidFill>
              </a:rPr>
              <a:t>						(Titus 1:2 AKJV)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sz="4000" dirty="0" smtClean="0">
                <a:solidFill>
                  <a:srgbClr val="FFC000"/>
                </a:solidFill>
              </a:rPr>
              <a:t>God “creates” reality through His Word.</a:t>
            </a:r>
            <a:r>
              <a:rPr lang="en-US" dirty="0" smtClean="0"/>
              <a:t/>
            </a:r>
            <a:br>
              <a:rPr lang="en-US" dirty="0" smtClean="0"/>
            </a:br>
            <a:endParaRPr lang="en-US" dirty="0"/>
          </a:p>
        </p:txBody>
      </p:sp>
      <p:sp>
        <p:nvSpPr>
          <p:cNvPr id="3" name="Content Placeholder 2"/>
          <p:cNvSpPr>
            <a:spLocks noGrp="1"/>
          </p:cNvSpPr>
          <p:nvPr>
            <p:ph idx="1"/>
          </p:nvPr>
        </p:nvSpPr>
        <p:spPr>
          <a:xfrm>
            <a:off x="457200" y="1371600"/>
            <a:ext cx="8229600" cy="4754563"/>
          </a:xfrm>
        </p:spPr>
        <p:txBody>
          <a:bodyPr/>
          <a:lstStyle/>
          <a:p>
            <a:pPr>
              <a:buNone/>
            </a:pPr>
            <a:r>
              <a:rPr lang="en-US" sz="2400" dirty="0" smtClean="0">
                <a:solidFill>
                  <a:srgbClr val="FFFF00"/>
                </a:solidFill>
              </a:rPr>
              <a:t>In the beginning was the Word, and the Word was with God, and the Word was God. The same was in the beginning with God.  All things were made by him; and without him was not any thing made that was made.		</a:t>
            </a:r>
            <a:r>
              <a:rPr lang="en-US" sz="2400" dirty="0" smtClean="0">
                <a:solidFill>
                  <a:srgbClr val="92D050"/>
                </a:solidFill>
              </a:rPr>
              <a:t>(John 1:1-3 AKJV)</a:t>
            </a:r>
          </a:p>
          <a:p>
            <a:pPr>
              <a:buNone/>
            </a:pPr>
            <a:endParaRPr lang="en-US" sz="2400" dirty="0" smtClean="0">
              <a:solidFill>
                <a:srgbClr val="92D050"/>
              </a:solidFill>
            </a:endParaRPr>
          </a:p>
          <a:p>
            <a:pPr>
              <a:buNone/>
            </a:pPr>
            <a:r>
              <a:rPr lang="en-US" sz="2400" dirty="0" smtClean="0">
                <a:solidFill>
                  <a:srgbClr val="FFFF00"/>
                </a:solidFill>
              </a:rPr>
              <a:t>And he humbled thee, and suffered thee to hunger, and fed thee with manna, which thou </a:t>
            </a:r>
            <a:r>
              <a:rPr lang="en-US" sz="2400" dirty="0" err="1" smtClean="0">
                <a:solidFill>
                  <a:srgbClr val="FFFF00"/>
                </a:solidFill>
              </a:rPr>
              <a:t>knewest</a:t>
            </a:r>
            <a:r>
              <a:rPr lang="en-US" sz="2400" dirty="0" smtClean="0">
                <a:solidFill>
                  <a:srgbClr val="FFFF00"/>
                </a:solidFill>
              </a:rPr>
              <a:t> not, neither did thy fathers know; </a:t>
            </a:r>
            <a:r>
              <a:rPr lang="en-US" sz="2400" u="sng" dirty="0" smtClean="0">
                <a:solidFill>
                  <a:srgbClr val="FFFF00"/>
                </a:solidFill>
              </a:rPr>
              <a:t>that he might make thee know that man doth not live by bread only, but by every </a:t>
            </a:r>
            <a:r>
              <a:rPr lang="en-US" sz="2400" i="1" u="sng" dirty="0" smtClean="0">
                <a:solidFill>
                  <a:srgbClr val="FFFF00"/>
                </a:solidFill>
              </a:rPr>
              <a:t>word</a:t>
            </a:r>
            <a:r>
              <a:rPr lang="en-US" sz="2400" u="sng" dirty="0" smtClean="0">
                <a:solidFill>
                  <a:srgbClr val="FFFF00"/>
                </a:solidFill>
              </a:rPr>
              <a:t> that </a:t>
            </a:r>
            <a:r>
              <a:rPr lang="en-US" sz="2400" u="sng" dirty="0" err="1" smtClean="0">
                <a:solidFill>
                  <a:srgbClr val="FFFF00"/>
                </a:solidFill>
              </a:rPr>
              <a:t>proceedeth</a:t>
            </a:r>
            <a:r>
              <a:rPr lang="en-US" sz="2400" u="sng" dirty="0" smtClean="0">
                <a:solidFill>
                  <a:srgbClr val="FFFF00"/>
                </a:solidFill>
              </a:rPr>
              <a:t> out of the mouth of the LORD doth man live. </a:t>
            </a:r>
            <a:endParaRPr lang="en-US" sz="2400" dirty="0" smtClean="0">
              <a:solidFill>
                <a:srgbClr val="FFFF00"/>
              </a:solidFill>
            </a:endParaRPr>
          </a:p>
          <a:p>
            <a:pPr lvl="1">
              <a:buNone/>
            </a:pPr>
            <a:r>
              <a:rPr lang="en-US" sz="2400" dirty="0" smtClean="0">
                <a:solidFill>
                  <a:srgbClr val="92D050"/>
                </a:solidFill>
              </a:rPr>
              <a:t>						(Deuteronomy 8:3 KJV)</a:t>
            </a:r>
          </a:p>
          <a:p>
            <a:pPr>
              <a:buNone/>
            </a:pPr>
            <a:endParaRPr lang="en-US" sz="2400"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lstStyle/>
          <a:p>
            <a:r>
              <a:rPr lang="en-US" b="1" dirty="0" smtClean="0">
                <a:solidFill>
                  <a:srgbClr val="FFC000"/>
                </a:solidFill>
              </a:rPr>
              <a:t>LAW</a:t>
            </a:r>
            <a:r>
              <a:rPr lang="en-US" dirty="0" smtClean="0"/>
              <a:t/>
            </a:r>
            <a:br>
              <a:rPr lang="en-US" dirty="0" smtClean="0"/>
            </a:br>
            <a:endParaRPr lang="en-US" dirty="0"/>
          </a:p>
        </p:txBody>
      </p:sp>
      <p:sp>
        <p:nvSpPr>
          <p:cNvPr id="3" name="Content Placeholder 2"/>
          <p:cNvSpPr>
            <a:spLocks noGrp="1"/>
          </p:cNvSpPr>
          <p:nvPr>
            <p:ph idx="1"/>
          </p:nvPr>
        </p:nvSpPr>
        <p:spPr>
          <a:xfrm>
            <a:off x="457200" y="2057400"/>
            <a:ext cx="8229600" cy="4068763"/>
          </a:xfrm>
        </p:spPr>
        <p:txBody>
          <a:bodyPr/>
          <a:lstStyle/>
          <a:p>
            <a:pPr marL="514350" lvl="0" indent="-514350">
              <a:buFont typeface="+mj-lt"/>
              <a:buAutoNum type="arabicPeriod"/>
            </a:pPr>
            <a:endParaRPr lang="en-US" dirty="0" smtClean="0">
              <a:solidFill>
                <a:srgbClr val="FFFF00"/>
              </a:solidFill>
            </a:endParaRPr>
          </a:p>
          <a:p>
            <a:pPr marL="514350" lvl="0" indent="-514350">
              <a:buFont typeface="+mj-lt"/>
              <a:buAutoNum type="arabicPeriod"/>
            </a:pPr>
            <a:r>
              <a:rPr lang="en-US" dirty="0" smtClean="0">
                <a:solidFill>
                  <a:srgbClr val="FFFF00"/>
                </a:solidFill>
              </a:rPr>
              <a:t>Extrinsic—the law is a means to an end.</a:t>
            </a:r>
          </a:p>
          <a:p>
            <a:pPr marL="514350" lvl="0" indent="-514350">
              <a:buFont typeface="+mj-lt"/>
              <a:buAutoNum type="arabicPeriod"/>
            </a:pPr>
            <a:endParaRPr lang="en-US" dirty="0" smtClean="0">
              <a:solidFill>
                <a:srgbClr val="FFFF00"/>
              </a:solidFill>
            </a:endParaRPr>
          </a:p>
          <a:p>
            <a:pPr marL="514350" indent="-514350">
              <a:buFont typeface="+mj-lt"/>
              <a:buAutoNum type="arabicPeriod"/>
            </a:pPr>
            <a:r>
              <a:rPr lang="en-US" dirty="0" smtClean="0">
                <a:solidFill>
                  <a:srgbClr val="FFFF00"/>
                </a:solidFill>
              </a:rPr>
              <a:t>Intrinsic—the law is a description of reality.</a:t>
            </a:r>
          </a:p>
          <a:p>
            <a:pPr marL="514350" lvl="0" indent="-514350">
              <a:buFont typeface="+mj-lt"/>
              <a:buAutoNum type="arabicPeriod"/>
            </a:pPr>
            <a:endParaRPr lang="en-US" dirty="0" smtClean="0">
              <a:solidFill>
                <a:srgbClr val="FFFF00"/>
              </a:solidFill>
            </a:endParaRPr>
          </a:p>
          <a:p>
            <a:pPr marL="51435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newtons-universal-law-of-gravitation.jpg"/>
          <p:cNvPicPr>
            <a:picLocks noGrp="1" noChangeAspect="1"/>
          </p:cNvPicPr>
          <p:nvPr>
            <p:ph idx="1"/>
          </p:nvPr>
        </p:nvPicPr>
        <p:blipFill>
          <a:blip r:embed="rId2" cstate="print"/>
          <a:stretch>
            <a:fillRect/>
          </a:stretch>
        </p:blipFill>
        <p:spPr>
          <a:xfrm>
            <a:off x="1524000" y="1143000"/>
            <a:ext cx="6037787"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lstStyle/>
          <a:p>
            <a:r>
              <a:rPr lang="en-US" b="1" dirty="0" smtClean="0">
                <a:solidFill>
                  <a:srgbClr val="FFFF00"/>
                </a:solidFill>
              </a:rPr>
              <a:t>Lecture One</a:t>
            </a:r>
            <a:r>
              <a:rPr lang="en-US" dirty="0" smtClean="0"/>
              <a:t/>
            </a:r>
            <a:br>
              <a:rPr lang="en-US" dirty="0" smtClean="0"/>
            </a:br>
            <a:endParaRPr lang="en-US" dirty="0"/>
          </a:p>
        </p:txBody>
      </p:sp>
      <p:sp>
        <p:nvSpPr>
          <p:cNvPr id="3" name="Content Placeholder 2"/>
          <p:cNvSpPr>
            <a:spLocks noGrp="1"/>
          </p:cNvSpPr>
          <p:nvPr>
            <p:ph idx="1"/>
          </p:nvPr>
        </p:nvSpPr>
        <p:spPr>
          <a:xfrm>
            <a:off x="457200" y="3276600"/>
            <a:ext cx="8229600" cy="2849563"/>
          </a:xfrm>
        </p:spPr>
        <p:txBody>
          <a:bodyPr/>
          <a:lstStyle/>
          <a:p>
            <a:pPr algn="ctr">
              <a:buNone/>
            </a:pPr>
            <a:r>
              <a:rPr lang="en-US" sz="4000" b="1" dirty="0" smtClean="0">
                <a:solidFill>
                  <a:srgbClr val="FFFF00"/>
                </a:solidFill>
              </a:rPr>
              <a:t>“Setting the Table”</a:t>
            </a:r>
            <a:endParaRPr lang="en-US" sz="4000"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943600"/>
          </a:xfrm>
        </p:spPr>
        <p:txBody>
          <a:bodyPr>
            <a:normAutofit/>
          </a:bodyPr>
          <a:lstStyle/>
          <a:p>
            <a:pPr>
              <a:buNone/>
            </a:pPr>
            <a:r>
              <a:rPr lang="en-US" sz="2800" dirty="0" smtClean="0">
                <a:solidFill>
                  <a:srgbClr val="FF0000"/>
                </a:solidFill>
              </a:rPr>
              <a:t>Think not that I am come to destroy the law, or the prophets: I am not come to destroy, but to fulfill </a:t>
            </a:r>
            <a:r>
              <a:rPr lang="en-US" sz="2800" dirty="0" smtClean="0">
                <a:solidFill>
                  <a:srgbClr val="FFFF00"/>
                </a:solidFill>
              </a:rPr>
              <a:t>(</a:t>
            </a:r>
            <a:r>
              <a:rPr lang="en-US" sz="2800" dirty="0" err="1" smtClean="0">
                <a:solidFill>
                  <a:srgbClr val="FFFF00"/>
                </a:solidFill>
              </a:rPr>
              <a:t>ploroo</a:t>
            </a:r>
            <a:r>
              <a:rPr lang="en-US" sz="2800" dirty="0" smtClean="0">
                <a:solidFill>
                  <a:srgbClr val="FFFF00"/>
                </a:solidFill>
              </a:rPr>
              <a:t>= to make full , bring to realization).  </a:t>
            </a:r>
            <a:r>
              <a:rPr lang="en-US" sz="2800" dirty="0" smtClean="0">
                <a:solidFill>
                  <a:srgbClr val="FF0000"/>
                </a:solidFill>
              </a:rPr>
              <a:t>For truly I say to you, Till heaven and earth pass, one stroke or one pronunciation mark shall in no wise pass from the law, till all be fulfilled </a:t>
            </a:r>
            <a:r>
              <a:rPr lang="en-US" sz="2800" dirty="0" smtClean="0">
                <a:solidFill>
                  <a:srgbClr val="FFFF00"/>
                </a:solidFill>
              </a:rPr>
              <a:t>(</a:t>
            </a:r>
            <a:r>
              <a:rPr lang="en-US" sz="2800" dirty="0" err="1" smtClean="0">
                <a:solidFill>
                  <a:srgbClr val="FFFF00"/>
                </a:solidFill>
              </a:rPr>
              <a:t>ginomai</a:t>
            </a:r>
            <a:r>
              <a:rPr lang="en-US" sz="2800" dirty="0" smtClean="0">
                <a:solidFill>
                  <a:srgbClr val="FFFF00"/>
                </a:solidFill>
              </a:rPr>
              <a:t> = come into existence).                         </a:t>
            </a:r>
            <a:r>
              <a:rPr lang="en-US" sz="2800" dirty="0" smtClean="0">
                <a:solidFill>
                  <a:srgbClr val="92D050"/>
                </a:solidFill>
              </a:rPr>
              <a:t>(Matthew 5:17-18 AKJV)</a:t>
            </a:r>
          </a:p>
          <a:p>
            <a:endParaRPr lang="en-US" sz="2800" dirty="0" smtClean="0"/>
          </a:p>
          <a:p>
            <a:pPr>
              <a:buNone/>
            </a:pPr>
            <a:r>
              <a:rPr lang="en-US" sz="2800" dirty="0" smtClean="0">
                <a:solidFill>
                  <a:srgbClr val="FFC000"/>
                </a:solidFill>
              </a:rPr>
              <a:t>This text tells us that the Law is intrinsic, for to break it would cause </a:t>
            </a:r>
            <a:r>
              <a:rPr lang="en-US" sz="2800" dirty="0" smtClean="0">
                <a:solidFill>
                  <a:srgbClr val="FF0000"/>
                </a:solidFill>
              </a:rPr>
              <a:t>“heaven and earth to pass away”.</a:t>
            </a:r>
          </a:p>
          <a:p>
            <a:pPr>
              <a:buNone/>
            </a:pPr>
            <a:r>
              <a:rPr lang="en-US" sz="2800" dirty="0" smtClean="0">
                <a:solidFill>
                  <a:srgbClr val="FFC000"/>
                </a:solidFill>
              </a:rPr>
              <a:t>God’s Law then includes the Three Laws of Thermodynamics, the laws of Physics, Chemistry, Math etc. </a:t>
            </a:r>
            <a:endParaRPr lang="en-US" sz="28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858962"/>
          </a:xfrm>
        </p:spPr>
        <p:txBody>
          <a:bodyPr>
            <a:normAutofit fontScale="90000"/>
          </a:bodyPr>
          <a:lstStyle/>
          <a:p>
            <a:r>
              <a:rPr lang="en-US" sz="2800" dirty="0" smtClean="0">
                <a:solidFill>
                  <a:srgbClr val="FFFF00"/>
                </a:solidFill>
              </a:rPr>
              <a:t/>
            </a:r>
            <a:br>
              <a:rPr lang="en-US" sz="2800" dirty="0" smtClean="0">
                <a:solidFill>
                  <a:srgbClr val="FFFF00"/>
                </a:solidFill>
              </a:rPr>
            </a:br>
            <a:r>
              <a:rPr lang="en-US" sz="2800" dirty="0" smtClean="0">
                <a:solidFill>
                  <a:srgbClr val="FFFF00"/>
                </a:solidFill>
              </a:rPr>
              <a:t>Thou </a:t>
            </a:r>
            <a:r>
              <a:rPr lang="en-US" sz="2800" i="1" dirty="0" smtClean="0">
                <a:solidFill>
                  <a:srgbClr val="FFFF00"/>
                </a:solidFill>
              </a:rPr>
              <a:t>art</a:t>
            </a:r>
            <a:r>
              <a:rPr lang="en-US" sz="2800" dirty="0" smtClean="0">
                <a:solidFill>
                  <a:srgbClr val="FFFF00"/>
                </a:solidFill>
              </a:rPr>
              <a:t> near, O LORD; and all </a:t>
            </a:r>
            <a:r>
              <a:rPr lang="en-US" sz="2800" u="sng" dirty="0" smtClean="0">
                <a:solidFill>
                  <a:srgbClr val="FFFF00"/>
                </a:solidFill>
              </a:rPr>
              <a:t>thy commandments </a:t>
            </a:r>
            <a:r>
              <a:rPr lang="en-US" sz="2800" i="1" u="sng" dirty="0" smtClean="0">
                <a:solidFill>
                  <a:srgbClr val="FFFF00"/>
                </a:solidFill>
              </a:rPr>
              <a:t>are</a:t>
            </a:r>
            <a:r>
              <a:rPr lang="en-US" sz="2800" u="sng" dirty="0" smtClean="0">
                <a:solidFill>
                  <a:srgbClr val="FFFF00"/>
                </a:solidFill>
              </a:rPr>
              <a:t> truth</a:t>
            </a:r>
            <a:r>
              <a:rPr lang="en-US" sz="2800" dirty="0" smtClean="0">
                <a:solidFill>
                  <a:srgbClr val="FFFF00"/>
                </a:solidFill>
              </a:rPr>
              <a:t>. </a:t>
            </a:r>
            <a:br>
              <a:rPr lang="en-US" sz="2800" dirty="0" smtClean="0">
                <a:solidFill>
                  <a:srgbClr val="FFFF00"/>
                </a:solidFill>
              </a:rPr>
            </a:br>
            <a:r>
              <a:rPr lang="en-US" sz="2800" dirty="0" smtClean="0">
                <a:solidFill>
                  <a:srgbClr val="FFFF00"/>
                </a:solidFill>
              </a:rPr>
              <a:t>				</a:t>
            </a:r>
            <a:r>
              <a:rPr lang="en-US" sz="2800" dirty="0" smtClean="0">
                <a:solidFill>
                  <a:srgbClr val="92D050"/>
                </a:solidFill>
              </a:rPr>
              <a:t>(Psalms 119:151 KJV)</a:t>
            </a:r>
            <a:r>
              <a:rPr lang="en-US" sz="2800" dirty="0" smtClean="0"/>
              <a:t/>
            </a:r>
            <a:br>
              <a:rPr lang="en-US" sz="2800" dirty="0" smtClean="0"/>
            </a:b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1828800"/>
            <a:ext cx="8229600" cy="4572000"/>
          </a:xfrm>
        </p:spPr>
        <p:txBody>
          <a:bodyPr>
            <a:normAutofit/>
          </a:bodyPr>
          <a:lstStyle/>
          <a:p>
            <a:pPr>
              <a:buNone/>
            </a:pPr>
            <a:r>
              <a:rPr lang="en-US" sz="2400" dirty="0" smtClean="0">
                <a:solidFill>
                  <a:srgbClr val="FFC000"/>
                </a:solidFill>
              </a:rPr>
              <a:t>The Ten Commandments represented a special addendum updating God’s Law (defines reality) once sin (Not His code) has entered the picture:</a:t>
            </a:r>
          </a:p>
          <a:p>
            <a:pPr>
              <a:buNone/>
            </a:pPr>
            <a:endParaRPr lang="en-US" sz="2400" dirty="0" smtClean="0">
              <a:solidFill>
                <a:srgbClr val="FFFF00"/>
              </a:solidFill>
            </a:endParaRPr>
          </a:p>
          <a:p>
            <a:pPr>
              <a:buNone/>
            </a:pPr>
            <a:r>
              <a:rPr lang="en-US" sz="2400" dirty="0" smtClean="0">
                <a:solidFill>
                  <a:srgbClr val="FFFF00"/>
                </a:solidFill>
              </a:rPr>
              <a:t>Why then </a:t>
            </a:r>
            <a:r>
              <a:rPr lang="en-US" sz="2400" i="1" dirty="0" smtClean="0">
                <a:solidFill>
                  <a:srgbClr val="FFFF00"/>
                </a:solidFill>
              </a:rPr>
              <a:t>serves </a:t>
            </a:r>
            <a:r>
              <a:rPr lang="en-US" sz="2400" dirty="0" smtClean="0">
                <a:solidFill>
                  <a:srgbClr val="FFFF00"/>
                </a:solidFill>
              </a:rPr>
              <a:t>the law? It </a:t>
            </a:r>
            <a:r>
              <a:rPr lang="en-US" sz="2400" u="sng" dirty="0" smtClean="0">
                <a:solidFill>
                  <a:srgbClr val="FFFF00"/>
                </a:solidFill>
              </a:rPr>
              <a:t>was added because of transgressions</a:t>
            </a:r>
            <a:r>
              <a:rPr lang="en-US" sz="2400" dirty="0" smtClean="0">
                <a:solidFill>
                  <a:srgbClr val="FFFF00"/>
                </a:solidFill>
              </a:rPr>
              <a:t>, </a:t>
            </a:r>
            <a:r>
              <a:rPr lang="en-US" sz="2400" u="sng" dirty="0" smtClean="0">
                <a:solidFill>
                  <a:srgbClr val="FFFF00"/>
                </a:solidFill>
              </a:rPr>
              <a:t>till the seed should come to whom the</a:t>
            </a:r>
            <a:r>
              <a:rPr lang="en-US" sz="2400" dirty="0" smtClean="0">
                <a:solidFill>
                  <a:srgbClr val="FFFF00"/>
                </a:solidFill>
              </a:rPr>
              <a:t> </a:t>
            </a:r>
            <a:r>
              <a:rPr lang="en-US" sz="2400" u="sng" dirty="0" smtClean="0">
                <a:solidFill>
                  <a:srgbClr val="FFFF00"/>
                </a:solidFill>
              </a:rPr>
              <a:t>promise was made</a:t>
            </a:r>
            <a:r>
              <a:rPr lang="en-US" sz="2400" dirty="0" smtClean="0">
                <a:solidFill>
                  <a:srgbClr val="FFFF00"/>
                </a:solidFill>
              </a:rPr>
              <a:t>; </a:t>
            </a:r>
            <a:r>
              <a:rPr lang="en-US" sz="2400" i="1" dirty="0" smtClean="0">
                <a:solidFill>
                  <a:srgbClr val="FFFF00"/>
                </a:solidFill>
              </a:rPr>
              <a:t>and it was </a:t>
            </a:r>
            <a:r>
              <a:rPr lang="en-US" sz="2400" dirty="0" smtClean="0">
                <a:solidFill>
                  <a:srgbClr val="FFFF00"/>
                </a:solidFill>
              </a:rPr>
              <a:t>ordained by angels in the hand of a mediator.	</a:t>
            </a:r>
            <a:r>
              <a:rPr lang="en-US" sz="2400" dirty="0" smtClean="0">
                <a:solidFill>
                  <a:srgbClr val="92D050"/>
                </a:solidFill>
              </a:rPr>
              <a:t> (Galatians 3:19 AKJV)</a:t>
            </a:r>
            <a:r>
              <a:rPr lang="en-US" sz="2400" dirty="0" smtClean="0">
                <a:solidFill>
                  <a:srgbClr val="FFFF00"/>
                </a:solidFill>
              </a:rPr>
              <a:t>           						</a:t>
            </a:r>
            <a:endParaRPr lang="en-US" sz="2400" dirty="0" smtClean="0">
              <a:solidFill>
                <a:srgbClr val="92D050"/>
              </a:solidFill>
            </a:endParaRPr>
          </a:p>
          <a:p>
            <a:pPr>
              <a:buNone/>
            </a:pPr>
            <a:r>
              <a:rPr lang="en-US" sz="2400" dirty="0" smtClean="0">
                <a:solidFill>
                  <a:srgbClr val="FFC000"/>
                </a:solidFill>
              </a:rPr>
              <a:t>This “update” will remain in place until the adversary’s code (sin) is removed by Christ at the very end of time.</a:t>
            </a:r>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dirty="0"/>
          </a:p>
        </p:txBody>
      </p:sp>
      <p:sp>
        <p:nvSpPr>
          <p:cNvPr id="3" name="Content Placeholder 2"/>
          <p:cNvSpPr>
            <a:spLocks noGrp="1"/>
          </p:cNvSpPr>
          <p:nvPr>
            <p:ph idx="1"/>
          </p:nvPr>
        </p:nvSpPr>
        <p:spPr>
          <a:xfrm>
            <a:off x="457200" y="1143000"/>
            <a:ext cx="8229600" cy="4983163"/>
          </a:xfrm>
        </p:spPr>
        <p:txBody>
          <a:bodyPr/>
          <a:lstStyle/>
          <a:p>
            <a:pPr>
              <a:buNone/>
            </a:pPr>
            <a:r>
              <a:rPr lang="en-US" dirty="0" smtClean="0">
                <a:solidFill>
                  <a:srgbClr val="FFFF00"/>
                </a:solidFill>
              </a:rPr>
              <a:t>And it shall come to pass, when you be multiplied and increased in the land, in those days, said the LORD</a:t>
            </a:r>
            <a:r>
              <a:rPr lang="en-US" u="sng" dirty="0" smtClean="0">
                <a:solidFill>
                  <a:srgbClr val="FFFF00"/>
                </a:solidFill>
              </a:rPr>
              <a:t>, they shall say no more, The ark of the covenant of the LORD: neither shall it come to mind: neither shall they remember it; neither shall they visit </a:t>
            </a:r>
            <a:r>
              <a:rPr lang="en-US" i="1" u="sng" dirty="0" smtClean="0">
                <a:solidFill>
                  <a:srgbClr val="FFFF00"/>
                </a:solidFill>
              </a:rPr>
              <a:t>it;</a:t>
            </a:r>
            <a:r>
              <a:rPr lang="en-US" u="sng" dirty="0" smtClean="0">
                <a:solidFill>
                  <a:srgbClr val="FFFF00"/>
                </a:solidFill>
              </a:rPr>
              <a:t> neither shall </a:t>
            </a:r>
            <a:r>
              <a:rPr lang="en-US" i="1" u="sng" dirty="0" smtClean="0">
                <a:solidFill>
                  <a:srgbClr val="FFFF00"/>
                </a:solidFill>
              </a:rPr>
              <a:t>that</a:t>
            </a:r>
            <a:r>
              <a:rPr lang="en-US" u="sng" dirty="0" smtClean="0">
                <a:solidFill>
                  <a:srgbClr val="FFFF00"/>
                </a:solidFill>
              </a:rPr>
              <a:t> be done any more.</a:t>
            </a:r>
            <a:endParaRPr lang="en-US" dirty="0" smtClean="0">
              <a:solidFill>
                <a:srgbClr val="FFFF00"/>
              </a:solidFill>
            </a:endParaRPr>
          </a:p>
          <a:p>
            <a:pPr>
              <a:buNone/>
            </a:pPr>
            <a:r>
              <a:rPr lang="en-US" dirty="0" smtClean="0">
                <a:solidFill>
                  <a:srgbClr val="92D050"/>
                </a:solidFill>
              </a:rPr>
              <a:t>						(Jeremiah 3:16 AKJV)</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59162"/>
          </a:xfrm>
        </p:spPr>
        <p:txBody>
          <a:bodyPr>
            <a:normAutofit/>
          </a:bodyPr>
          <a:lstStyle/>
          <a:p>
            <a:pPr algn="l"/>
            <a:r>
              <a:rPr lang="en-US" sz="4000" dirty="0" smtClean="0">
                <a:solidFill>
                  <a:srgbClr val="FFC000"/>
                </a:solidFill>
              </a:rPr>
              <a:t>The addendum (Ten Commandments) will define God’s Law to humans in the sinful condition:</a:t>
            </a:r>
            <a:r>
              <a:rPr lang="en-US" dirty="0" smtClean="0"/>
              <a:t/>
            </a:r>
            <a:br>
              <a:rPr lang="en-US" dirty="0" smtClean="0"/>
            </a:br>
            <a:endParaRPr lang="en-US" dirty="0"/>
          </a:p>
        </p:txBody>
      </p:sp>
      <p:sp>
        <p:nvSpPr>
          <p:cNvPr id="3" name="Content Placeholder 2"/>
          <p:cNvSpPr>
            <a:spLocks noGrp="1"/>
          </p:cNvSpPr>
          <p:nvPr>
            <p:ph idx="1"/>
          </p:nvPr>
        </p:nvSpPr>
        <p:spPr>
          <a:xfrm>
            <a:off x="457200" y="3581400"/>
            <a:ext cx="8229600" cy="2895600"/>
          </a:xfrm>
        </p:spPr>
        <p:txBody>
          <a:bodyPr/>
          <a:lstStyle/>
          <a:p>
            <a:pPr>
              <a:buNone/>
            </a:pPr>
            <a:r>
              <a:rPr lang="en-US" dirty="0" smtClean="0">
                <a:solidFill>
                  <a:srgbClr val="FFFF00"/>
                </a:solidFill>
              </a:rPr>
              <a:t>Therefore by the deeds of the law there shall no flesh be justified in his sight: </a:t>
            </a:r>
            <a:r>
              <a:rPr lang="en-US" u="sng" dirty="0" smtClean="0">
                <a:solidFill>
                  <a:srgbClr val="FFFF00"/>
                </a:solidFill>
              </a:rPr>
              <a:t>for by the law </a:t>
            </a:r>
            <a:r>
              <a:rPr lang="en-US" i="1" u="sng" dirty="0" smtClean="0">
                <a:solidFill>
                  <a:srgbClr val="FFFF00"/>
                </a:solidFill>
              </a:rPr>
              <a:t>is </a:t>
            </a:r>
            <a:r>
              <a:rPr lang="en-US" u="sng" dirty="0" smtClean="0">
                <a:solidFill>
                  <a:srgbClr val="FFFF00"/>
                </a:solidFill>
              </a:rPr>
              <a:t>the knowledge of sin.</a:t>
            </a:r>
            <a:r>
              <a:rPr lang="en-US" dirty="0" smtClean="0">
                <a:solidFill>
                  <a:srgbClr val="92D050"/>
                </a:solidFill>
              </a:rPr>
              <a:t>	(Romans 3:20 AKJV)</a:t>
            </a:r>
          </a:p>
          <a:p>
            <a:pPr>
              <a:buNone/>
            </a:pPr>
            <a:endParaRPr lang="en-US" dirty="0" smtClean="0">
              <a:solidFill>
                <a:srgbClr val="92D050"/>
              </a:solidFill>
            </a:endParaRPr>
          </a:p>
          <a:p>
            <a:pPr>
              <a:buNone/>
            </a:pPr>
            <a:endParaRPr lang="en-US" dirty="0" smtClean="0">
              <a:solidFill>
                <a:srgbClr val="92D05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u="sng" dirty="0" smtClean="0">
                <a:solidFill>
                  <a:srgbClr val="FFC000"/>
                </a:solidFill>
              </a:rPr>
              <a:t>ASSUMPTIONS</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5562600"/>
          </a:xfrm>
        </p:spPr>
        <p:txBody>
          <a:bodyPr>
            <a:normAutofit/>
          </a:bodyPr>
          <a:lstStyle/>
          <a:p>
            <a:pPr marL="514350" lvl="0" indent="-514350">
              <a:buFont typeface="+mj-lt"/>
              <a:buAutoNum type="arabicPeriod"/>
            </a:pPr>
            <a:r>
              <a:rPr lang="en-US" sz="2800" dirty="0" smtClean="0">
                <a:solidFill>
                  <a:srgbClr val="FFFF00"/>
                </a:solidFill>
              </a:rPr>
              <a:t> Since the Bible is the one source that describes and defines both sin and salvation, it will be our source of “truth” in these matters.  </a:t>
            </a:r>
            <a:r>
              <a:rPr lang="en-US" sz="2800" u="sng" dirty="0" smtClean="0">
                <a:solidFill>
                  <a:srgbClr val="FFFF00"/>
                </a:solidFill>
              </a:rPr>
              <a:t>Science has nothing to say about either topic.</a:t>
            </a:r>
          </a:p>
          <a:p>
            <a:pPr marL="514350" indent="-514350">
              <a:buFont typeface="+mj-lt"/>
              <a:buAutoNum type="arabicPeriod"/>
            </a:pPr>
            <a:r>
              <a:rPr lang="en-US" sz="2800" dirty="0" smtClean="0">
                <a:solidFill>
                  <a:srgbClr val="FFFF00"/>
                </a:solidFill>
              </a:rPr>
              <a:t>The Bible is to be read plainly unless it indicates otherwise.</a:t>
            </a:r>
          </a:p>
          <a:p>
            <a:pPr marL="514350" indent="-514350">
              <a:buFont typeface="+mj-lt"/>
              <a:buAutoNum type="arabicPeriod"/>
            </a:pPr>
            <a:r>
              <a:rPr lang="en-US" sz="2800" dirty="0" smtClean="0">
                <a:solidFill>
                  <a:srgbClr val="FFFF00"/>
                </a:solidFill>
              </a:rPr>
              <a:t>The Bible is the inspired word of God.</a:t>
            </a:r>
          </a:p>
          <a:p>
            <a:pPr>
              <a:buNone/>
            </a:pPr>
            <a:r>
              <a:rPr lang="en-US" sz="2000" dirty="0" smtClean="0">
                <a:solidFill>
                  <a:srgbClr val="FFC000"/>
                </a:solidFill>
              </a:rPr>
              <a:t>We have also a more sure word of prophecy; whereunto you do well that you take heed, as to a light that shines in a dark place, until the day dawn, and the day star arise in your hearts: Knowing this first, that no prophecy of the scripture is of any private interpretation. </a:t>
            </a:r>
            <a:r>
              <a:rPr lang="en-US" sz="2000" u="sng" dirty="0" smtClean="0">
                <a:solidFill>
                  <a:srgbClr val="FFC000"/>
                </a:solidFill>
              </a:rPr>
              <a:t>For the prophecy came not in old time by the will of man: but holy men of God spoke </a:t>
            </a:r>
            <a:r>
              <a:rPr lang="en-US" sz="2000" i="1" u="sng" dirty="0" smtClean="0">
                <a:solidFill>
                  <a:srgbClr val="FFC000"/>
                </a:solidFill>
              </a:rPr>
              <a:t>as they were </a:t>
            </a:r>
            <a:r>
              <a:rPr lang="en-US" sz="2000" u="sng" dirty="0" smtClean="0">
                <a:solidFill>
                  <a:srgbClr val="FFC000"/>
                </a:solidFill>
              </a:rPr>
              <a:t>moved by the Holy Ghost</a:t>
            </a:r>
            <a:r>
              <a:rPr lang="en-US" sz="2000" dirty="0" smtClean="0">
                <a:solidFill>
                  <a:srgbClr val="FFC000"/>
                </a:solidFill>
              </a:rPr>
              <a:t>.</a:t>
            </a:r>
          </a:p>
          <a:p>
            <a:pPr>
              <a:buNone/>
            </a:pPr>
            <a:r>
              <a:rPr lang="en-US" sz="2000" dirty="0" smtClean="0">
                <a:solidFill>
                  <a:srgbClr val="92D050"/>
                </a:solidFill>
              </a:rPr>
              <a:t>							(2 Peter 1:19-21 AKJV)</a:t>
            </a:r>
          </a:p>
          <a:p>
            <a:pPr marL="514350" lvl="0" indent="-514350">
              <a:buNone/>
            </a:pPr>
            <a:endParaRPr lang="en-US" sz="2000" dirty="0" smtClean="0">
              <a:solidFill>
                <a:srgbClr val="FFFF00"/>
              </a:solidFill>
            </a:endParaRPr>
          </a:p>
          <a:p>
            <a:pPr marL="514350" indent="-514350">
              <a:buFont typeface="+mj-lt"/>
              <a:buAutoNum type="arabicPeriod"/>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US" sz="2800" b="1" u="sng" dirty="0" smtClean="0">
                <a:solidFill>
                  <a:srgbClr val="FFC000"/>
                </a:solidFill>
              </a:rPr>
              <a:t>ASSUMPTIONS  Cont:</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914400"/>
            <a:ext cx="8229600" cy="5562600"/>
          </a:xfrm>
        </p:spPr>
        <p:txBody>
          <a:bodyPr>
            <a:normAutofit/>
          </a:bodyPr>
          <a:lstStyle/>
          <a:p>
            <a:pPr marL="514350" lvl="0" indent="-514350">
              <a:buFont typeface="+mj-lt"/>
              <a:buAutoNum type="arabicPeriod" startAt="4"/>
            </a:pPr>
            <a:r>
              <a:rPr lang="en-US" dirty="0" smtClean="0">
                <a:solidFill>
                  <a:srgbClr val="FFFF00"/>
                </a:solidFill>
              </a:rPr>
              <a:t>God has preserved his Word.</a:t>
            </a:r>
          </a:p>
          <a:p>
            <a:pPr>
              <a:buNone/>
            </a:pPr>
            <a:r>
              <a:rPr lang="en-US" sz="2400" dirty="0" smtClean="0">
                <a:solidFill>
                  <a:srgbClr val="FFC000"/>
                </a:solidFill>
              </a:rPr>
              <a:t>The words of the LORD </a:t>
            </a:r>
            <a:r>
              <a:rPr lang="en-US" sz="2400" i="1" dirty="0" smtClean="0">
                <a:solidFill>
                  <a:srgbClr val="FFC000"/>
                </a:solidFill>
              </a:rPr>
              <a:t>are</a:t>
            </a:r>
            <a:r>
              <a:rPr lang="en-US" sz="2400" dirty="0" smtClean="0">
                <a:solidFill>
                  <a:srgbClr val="FFC000"/>
                </a:solidFill>
              </a:rPr>
              <a:t> pure words: </a:t>
            </a:r>
            <a:r>
              <a:rPr lang="en-US" sz="2400" i="1" dirty="0" smtClean="0">
                <a:solidFill>
                  <a:srgbClr val="FFC000"/>
                </a:solidFill>
              </a:rPr>
              <a:t>as</a:t>
            </a:r>
            <a:r>
              <a:rPr lang="en-US" sz="2400" dirty="0" smtClean="0">
                <a:solidFill>
                  <a:srgbClr val="FFC000"/>
                </a:solidFill>
              </a:rPr>
              <a:t> silver tried in a furnace of earth, purified seven times.</a:t>
            </a:r>
            <a:r>
              <a:rPr lang="en-US" sz="2400" u="sng" dirty="0" smtClean="0">
                <a:solidFill>
                  <a:srgbClr val="FFC000"/>
                </a:solidFill>
              </a:rPr>
              <a:t> You shall keep them, O LORD, you shall preserve them from this generation for ever.</a:t>
            </a:r>
            <a:endParaRPr lang="en-US" sz="2400" dirty="0" smtClean="0">
              <a:solidFill>
                <a:srgbClr val="FFC000"/>
              </a:solidFill>
            </a:endParaRPr>
          </a:p>
          <a:p>
            <a:pPr>
              <a:buNone/>
            </a:pPr>
            <a:r>
              <a:rPr lang="en-US" sz="2400" dirty="0" smtClean="0">
                <a:solidFill>
                  <a:srgbClr val="92D050"/>
                </a:solidFill>
              </a:rPr>
              <a:t>						(Psalms 12:6-7 AKJV)</a:t>
            </a:r>
          </a:p>
          <a:p>
            <a:pPr>
              <a:buNone/>
            </a:pPr>
            <a:endParaRPr lang="en-US" sz="2400" dirty="0" smtClean="0">
              <a:solidFill>
                <a:srgbClr val="92D050"/>
              </a:solidFill>
            </a:endParaRPr>
          </a:p>
          <a:p>
            <a:pPr marL="457200" lvl="0" indent="-457200">
              <a:buFont typeface="+mj-lt"/>
              <a:buAutoNum type="arabicPeriod" startAt="5"/>
            </a:pPr>
            <a:r>
              <a:rPr lang="en-US" dirty="0" smtClean="0">
                <a:solidFill>
                  <a:srgbClr val="FFFF00"/>
                </a:solidFill>
              </a:rPr>
              <a:t>The whole Bible is to be utilized.</a:t>
            </a:r>
          </a:p>
          <a:p>
            <a:pPr>
              <a:buNone/>
            </a:pPr>
            <a:r>
              <a:rPr lang="en-US" sz="2400" dirty="0" smtClean="0">
                <a:solidFill>
                  <a:srgbClr val="FFC000"/>
                </a:solidFill>
              </a:rPr>
              <a:t>And he said to them, </a:t>
            </a:r>
            <a:r>
              <a:rPr lang="en-US" sz="2400" dirty="0" smtClean="0">
                <a:solidFill>
                  <a:srgbClr val="FF0000"/>
                </a:solidFill>
              </a:rPr>
              <a:t>These </a:t>
            </a:r>
            <a:r>
              <a:rPr lang="en-US" sz="2400" i="1" dirty="0" smtClean="0">
                <a:solidFill>
                  <a:srgbClr val="FF0000"/>
                </a:solidFill>
              </a:rPr>
              <a:t>are </a:t>
            </a:r>
            <a:r>
              <a:rPr lang="en-US" sz="2400" dirty="0" smtClean="0">
                <a:solidFill>
                  <a:srgbClr val="FF0000"/>
                </a:solidFill>
              </a:rPr>
              <a:t>the words which I spoke to you, while I was yet with you, that all things must be fulfilled</a:t>
            </a:r>
            <a:r>
              <a:rPr lang="en-US" sz="2400" u="sng" dirty="0" smtClean="0">
                <a:solidFill>
                  <a:srgbClr val="FF0000"/>
                </a:solidFill>
              </a:rPr>
              <a:t>, which were written in the law of Moses, and </a:t>
            </a:r>
            <a:r>
              <a:rPr lang="en-US" sz="2400" i="1" u="sng" dirty="0" smtClean="0">
                <a:solidFill>
                  <a:srgbClr val="FF0000"/>
                </a:solidFill>
              </a:rPr>
              <a:t>in </a:t>
            </a:r>
            <a:r>
              <a:rPr lang="en-US" sz="2400" u="sng" dirty="0" smtClean="0">
                <a:solidFill>
                  <a:srgbClr val="FF0000"/>
                </a:solidFill>
              </a:rPr>
              <a:t>the prophets, and </a:t>
            </a:r>
            <a:r>
              <a:rPr lang="en-US" sz="2400" i="1" u="sng" dirty="0" smtClean="0">
                <a:solidFill>
                  <a:srgbClr val="FF0000"/>
                </a:solidFill>
              </a:rPr>
              <a:t>in </a:t>
            </a:r>
            <a:r>
              <a:rPr lang="en-US" sz="2400" u="sng" dirty="0" smtClean="0">
                <a:solidFill>
                  <a:srgbClr val="FF0000"/>
                </a:solidFill>
              </a:rPr>
              <a:t>the psalms, concerning me.</a:t>
            </a:r>
            <a:endParaRPr lang="en-US" sz="2400" dirty="0" smtClean="0">
              <a:solidFill>
                <a:srgbClr val="FF0000"/>
              </a:solidFill>
            </a:endParaRPr>
          </a:p>
          <a:p>
            <a:pPr>
              <a:buNone/>
            </a:pPr>
            <a:r>
              <a:rPr lang="en-US" sz="2400" dirty="0" smtClean="0">
                <a:solidFill>
                  <a:srgbClr val="92D050"/>
                </a:solidFill>
              </a:rPr>
              <a:t>						(Luke 24:44 AKJV)</a:t>
            </a:r>
          </a:p>
          <a:p>
            <a:pPr marL="457200" lvl="0" indent="-457200">
              <a:buNone/>
            </a:pPr>
            <a:endParaRPr lang="en-US" sz="2800" dirty="0" smtClean="0">
              <a:solidFill>
                <a:srgbClr val="FFFF00"/>
              </a:solidFill>
            </a:endParaRPr>
          </a:p>
          <a:p>
            <a:pPr marL="457200" indent="-457200">
              <a:buNone/>
            </a:pPr>
            <a:endParaRPr lang="en-US" sz="2400" dirty="0" smtClean="0">
              <a:solidFill>
                <a:srgbClr val="92D050"/>
              </a:solidFill>
            </a:endParaRPr>
          </a:p>
          <a:p>
            <a:pPr marL="514350" lvl="0" indent="-514350">
              <a:buNone/>
            </a:pPr>
            <a:endParaRPr lang="en-US" dirty="0" smtClean="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1371600"/>
            <a:ext cx="8229600" cy="4754563"/>
          </a:xfrm>
        </p:spPr>
        <p:txBody>
          <a:bodyPr/>
          <a:lstStyle/>
          <a:p>
            <a:pPr marL="514350" indent="-514350">
              <a:buFont typeface="+mj-lt"/>
              <a:buAutoNum type="arabicPeriod" startAt="6"/>
            </a:pPr>
            <a:r>
              <a:rPr lang="en-US" dirty="0" smtClean="0">
                <a:solidFill>
                  <a:srgbClr val="FFFF00"/>
                </a:solidFill>
              </a:rPr>
              <a:t>The Bible explains its self.</a:t>
            </a:r>
          </a:p>
          <a:p>
            <a:pPr>
              <a:buNone/>
            </a:pPr>
            <a:r>
              <a:rPr lang="en-US" sz="2800" dirty="0" smtClean="0">
                <a:solidFill>
                  <a:srgbClr val="FFFF00"/>
                </a:solidFill>
              </a:rPr>
              <a:t>Whom shall he teach knowledge? and whom shall he make to understand doctrine? </a:t>
            </a:r>
            <a:r>
              <a:rPr lang="en-US" sz="2800" i="1" dirty="0" smtClean="0">
                <a:solidFill>
                  <a:srgbClr val="FFFF00"/>
                </a:solidFill>
              </a:rPr>
              <a:t>them that are weaned from the milk, and drawn from the breasts. For precept must be upon precept, precept upon precept; line upon line, line upon line; here a little, and there a little:                                                         </a:t>
            </a:r>
            <a:r>
              <a:rPr lang="en-US" sz="2800" dirty="0" smtClean="0">
                <a:solidFill>
                  <a:srgbClr val="92D050"/>
                </a:solidFill>
              </a:rPr>
              <a:t>(Isa 28:9-10)</a:t>
            </a:r>
          </a:p>
          <a:p>
            <a:endParaRPr lang="en-US" sz="2800" dirty="0" smtClean="0"/>
          </a:p>
          <a:p>
            <a:pPr marL="514350" indent="-514350">
              <a:buFont typeface="+mj-lt"/>
              <a:buAutoNum type="arabicPeriod" startAt="6"/>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sz="3200" b="1" dirty="0" smtClean="0">
                <a:solidFill>
                  <a:srgbClr val="FFC000"/>
                </a:solidFill>
              </a:rPr>
              <a:t>“How </a:t>
            </a:r>
            <a:r>
              <a:rPr lang="en-US" sz="3200" b="1" dirty="0" err="1" smtClean="0">
                <a:solidFill>
                  <a:srgbClr val="FFC000"/>
                </a:solidFill>
              </a:rPr>
              <a:t>Readest</a:t>
            </a:r>
            <a:r>
              <a:rPr lang="en-US" sz="3200" b="1" dirty="0" smtClean="0">
                <a:solidFill>
                  <a:srgbClr val="FFC000"/>
                </a:solidFill>
              </a:rPr>
              <a:t> thou?”</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pPr>
              <a:buNone/>
            </a:pPr>
            <a:r>
              <a:rPr lang="en-US" dirty="0" smtClean="0">
                <a:solidFill>
                  <a:srgbClr val="FF0000"/>
                </a:solidFill>
              </a:rPr>
              <a:t>Let him which is on the housetop not come down to take any thing out of his house: </a:t>
            </a:r>
          </a:p>
          <a:p>
            <a:pPr>
              <a:buNone/>
            </a:pPr>
            <a:r>
              <a:rPr lang="en-US" dirty="0" smtClean="0">
                <a:solidFill>
                  <a:srgbClr val="92D050"/>
                </a:solidFill>
              </a:rPr>
              <a:t>						(Matthew 24:17 KJV)</a:t>
            </a:r>
          </a:p>
          <a:p>
            <a:pPr>
              <a:buNone/>
            </a:pPr>
            <a:endParaRPr lang="en-US" dirty="0" smtClean="0">
              <a:solidFill>
                <a:srgbClr val="92D050"/>
              </a:solidFill>
            </a:endParaRPr>
          </a:p>
          <a:p>
            <a:pPr>
              <a:buNone/>
            </a:pPr>
            <a:r>
              <a:rPr lang="en-US" dirty="0" smtClean="0">
                <a:solidFill>
                  <a:srgbClr val="FF0000"/>
                </a:solidFill>
              </a:rPr>
              <a:t>Let him which is on the house</a:t>
            </a:r>
            <a:r>
              <a:rPr lang="en-US" dirty="0" smtClean="0">
                <a:solidFill>
                  <a:srgbClr val="FFC000"/>
                </a:solidFill>
              </a:rPr>
              <a:t>[</a:t>
            </a:r>
            <a:r>
              <a:rPr lang="en-US" dirty="0" smtClean="0">
                <a:solidFill>
                  <a:srgbClr val="FFFF00"/>
                </a:solidFill>
              </a:rPr>
              <a:t>top not come down</a:t>
            </a:r>
            <a:r>
              <a:rPr lang="en-US" dirty="0" smtClean="0">
                <a:solidFill>
                  <a:srgbClr val="FFC000"/>
                </a:solidFill>
              </a:rPr>
              <a:t>]</a:t>
            </a:r>
            <a:r>
              <a:rPr lang="en-US" dirty="0" smtClean="0">
                <a:solidFill>
                  <a:srgbClr val="FF0000"/>
                </a:solidFill>
              </a:rPr>
              <a:t> to take any thing out of his house: </a:t>
            </a:r>
          </a:p>
          <a:p>
            <a:pPr>
              <a:buNone/>
            </a:pPr>
            <a:r>
              <a:rPr lang="en-US" dirty="0" smtClean="0">
                <a:solidFill>
                  <a:srgbClr val="92D050"/>
                </a:solidFill>
              </a:rPr>
              <a:t>						(Matthew 24:17 KJV)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dirty="0"/>
          </a:p>
        </p:txBody>
      </p:sp>
      <p:sp>
        <p:nvSpPr>
          <p:cNvPr id="3" name="Content Placeholder 2"/>
          <p:cNvSpPr>
            <a:spLocks noGrp="1"/>
          </p:cNvSpPr>
          <p:nvPr>
            <p:ph idx="1"/>
          </p:nvPr>
        </p:nvSpPr>
        <p:spPr>
          <a:xfrm>
            <a:off x="457200" y="1371600"/>
            <a:ext cx="8229600" cy="4754563"/>
          </a:xfrm>
        </p:spPr>
        <p:txBody>
          <a:bodyPr/>
          <a:lstStyle/>
          <a:p>
            <a:pPr algn="ctr">
              <a:buNone/>
            </a:pPr>
            <a:r>
              <a:rPr lang="en-US" dirty="0" smtClean="0">
                <a:solidFill>
                  <a:srgbClr val="FFFF00"/>
                </a:solidFill>
              </a:rPr>
              <a:t>I never promised you the money.</a:t>
            </a:r>
          </a:p>
          <a:p>
            <a:pPr algn="ctr">
              <a:buNone/>
            </a:pPr>
            <a:r>
              <a:rPr lang="en-US" u="sng" dirty="0" smtClean="0">
                <a:solidFill>
                  <a:srgbClr val="FFFF00"/>
                </a:solidFill>
              </a:rPr>
              <a:t>I </a:t>
            </a:r>
            <a:r>
              <a:rPr lang="en-US" dirty="0" smtClean="0">
                <a:solidFill>
                  <a:srgbClr val="FFFF00"/>
                </a:solidFill>
              </a:rPr>
              <a:t>never promised you the money.</a:t>
            </a:r>
          </a:p>
          <a:p>
            <a:pPr algn="ctr">
              <a:buNone/>
            </a:pPr>
            <a:r>
              <a:rPr lang="en-US" dirty="0" smtClean="0">
                <a:solidFill>
                  <a:srgbClr val="FFFF00"/>
                </a:solidFill>
              </a:rPr>
              <a:t>I </a:t>
            </a:r>
            <a:r>
              <a:rPr lang="en-US" u="sng" dirty="0" smtClean="0">
                <a:solidFill>
                  <a:srgbClr val="FFFF00"/>
                </a:solidFill>
              </a:rPr>
              <a:t>never</a:t>
            </a:r>
            <a:r>
              <a:rPr lang="en-US" dirty="0" smtClean="0">
                <a:solidFill>
                  <a:srgbClr val="FFFF00"/>
                </a:solidFill>
              </a:rPr>
              <a:t> promised you the money.</a:t>
            </a:r>
          </a:p>
          <a:p>
            <a:pPr algn="ctr">
              <a:buNone/>
            </a:pPr>
            <a:r>
              <a:rPr lang="en-US" dirty="0" smtClean="0">
                <a:solidFill>
                  <a:srgbClr val="FFFF00"/>
                </a:solidFill>
              </a:rPr>
              <a:t>I never </a:t>
            </a:r>
            <a:r>
              <a:rPr lang="en-US" u="sng" dirty="0" smtClean="0">
                <a:solidFill>
                  <a:srgbClr val="FFFF00"/>
                </a:solidFill>
              </a:rPr>
              <a:t>promised </a:t>
            </a:r>
            <a:r>
              <a:rPr lang="en-US" dirty="0" smtClean="0">
                <a:solidFill>
                  <a:srgbClr val="FFFF00"/>
                </a:solidFill>
              </a:rPr>
              <a:t>you the money.</a:t>
            </a:r>
          </a:p>
          <a:p>
            <a:pPr algn="ctr">
              <a:buNone/>
            </a:pPr>
            <a:r>
              <a:rPr lang="en-US" dirty="0" smtClean="0">
                <a:solidFill>
                  <a:srgbClr val="FFFF00"/>
                </a:solidFill>
              </a:rPr>
              <a:t>I never promised </a:t>
            </a:r>
            <a:r>
              <a:rPr lang="en-US" u="sng" dirty="0" smtClean="0">
                <a:solidFill>
                  <a:srgbClr val="FFFF00"/>
                </a:solidFill>
              </a:rPr>
              <a:t>you</a:t>
            </a:r>
            <a:r>
              <a:rPr lang="en-US" dirty="0" smtClean="0">
                <a:solidFill>
                  <a:srgbClr val="FFFF00"/>
                </a:solidFill>
              </a:rPr>
              <a:t> the money.</a:t>
            </a:r>
          </a:p>
          <a:p>
            <a:pPr algn="ctr">
              <a:buNone/>
            </a:pPr>
            <a:r>
              <a:rPr lang="en-US" dirty="0" smtClean="0">
                <a:solidFill>
                  <a:srgbClr val="FFFF00"/>
                </a:solidFill>
              </a:rPr>
              <a:t>I never promised you </a:t>
            </a:r>
            <a:r>
              <a:rPr lang="en-US" u="sng" dirty="0" smtClean="0">
                <a:solidFill>
                  <a:srgbClr val="FFFF00"/>
                </a:solidFill>
              </a:rPr>
              <a:t>the</a:t>
            </a:r>
            <a:r>
              <a:rPr lang="en-US" dirty="0" smtClean="0">
                <a:solidFill>
                  <a:srgbClr val="FFFF00"/>
                </a:solidFill>
              </a:rPr>
              <a:t> money.</a:t>
            </a:r>
          </a:p>
          <a:p>
            <a:pPr algn="ctr">
              <a:buNone/>
            </a:pPr>
            <a:r>
              <a:rPr lang="en-US" dirty="0" smtClean="0">
                <a:solidFill>
                  <a:srgbClr val="FFFF00"/>
                </a:solidFill>
              </a:rPr>
              <a:t>I never promised you the </a:t>
            </a:r>
            <a:r>
              <a:rPr lang="en-US" u="sng" dirty="0" smtClean="0">
                <a:solidFill>
                  <a:srgbClr val="FFFF00"/>
                </a:solidFill>
              </a:rPr>
              <a:t>money.</a:t>
            </a:r>
            <a:endParaRPr lang="en-US" dirty="0" smtClean="0">
              <a:solidFill>
                <a:srgbClr val="FFFF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sz="3100" dirty="0" smtClean="0">
                <a:solidFill>
                  <a:srgbClr val="FFC000"/>
                </a:solidFill>
              </a:rPr>
              <a:t>One reason that the Bible is hundreds of pages in length is that each topic is covered in more than one place.  One must bring into play everything that the Bible has to say on a subject before coming to a conclusion.</a:t>
            </a:r>
            <a:r>
              <a:rPr lang="en-US" sz="2800" dirty="0" smtClean="0"/>
              <a:t/>
            </a:r>
            <a:br>
              <a:rPr lang="en-US" sz="2800" dirty="0" smtClean="0"/>
            </a:br>
            <a:endParaRPr lang="en-US" sz="2800" dirty="0">
              <a:solidFill>
                <a:srgbClr val="FFC000"/>
              </a:solidFill>
            </a:endParaRPr>
          </a:p>
        </p:txBody>
      </p:sp>
      <p:sp>
        <p:nvSpPr>
          <p:cNvPr id="3" name="Content Placeholder 2"/>
          <p:cNvSpPr>
            <a:spLocks noGrp="1"/>
          </p:cNvSpPr>
          <p:nvPr>
            <p:ph idx="1"/>
          </p:nvPr>
        </p:nvSpPr>
        <p:spPr>
          <a:xfrm>
            <a:off x="457200" y="2514600"/>
            <a:ext cx="8229600" cy="3886200"/>
          </a:xfrm>
        </p:spPr>
        <p:txBody>
          <a:bodyPr>
            <a:normAutofit fontScale="92500" lnSpcReduction="10000"/>
          </a:bodyPr>
          <a:lstStyle/>
          <a:p>
            <a:pPr>
              <a:buNone/>
            </a:pPr>
            <a:r>
              <a:rPr lang="en-US" dirty="0" smtClean="0">
                <a:solidFill>
                  <a:srgbClr val="FF0000"/>
                </a:solidFill>
              </a:rPr>
              <a:t>And I say also to you, That you are Peter </a:t>
            </a:r>
            <a:r>
              <a:rPr lang="en-US" u="sng" dirty="0" smtClean="0">
                <a:solidFill>
                  <a:srgbClr val="FFC000"/>
                </a:solidFill>
              </a:rPr>
              <a:t>(</a:t>
            </a:r>
            <a:r>
              <a:rPr lang="en-US" u="sng" dirty="0" err="1" smtClean="0">
                <a:solidFill>
                  <a:srgbClr val="FFC000"/>
                </a:solidFill>
              </a:rPr>
              <a:t>petros</a:t>
            </a:r>
            <a:r>
              <a:rPr lang="en-US" dirty="0" smtClean="0">
                <a:solidFill>
                  <a:srgbClr val="FFC000"/>
                </a:solidFill>
              </a:rPr>
              <a:t>), </a:t>
            </a:r>
            <a:r>
              <a:rPr lang="en-US" dirty="0" smtClean="0">
                <a:solidFill>
                  <a:srgbClr val="FF0000"/>
                </a:solidFill>
              </a:rPr>
              <a:t>and on this rock </a:t>
            </a:r>
            <a:r>
              <a:rPr lang="en-US" dirty="0" smtClean="0">
                <a:solidFill>
                  <a:srgbClr val="FFC000"/>
                </a:solidFill>
              </a:rPr>
              <a:t>(</a:t>
            </a:r>
            <a:r>
              <a:rPr lang="en-US" u="sng" dirty="0" err="1" smtClean="0">
                <a:solidFill>
                  <a:srgbClr val="FFC000"/>
                </a:solidFill>
              </a:rPr>
              <a:t>petra</a:t>
            </a:r>
            <a:r>
              <a:rPr lang="en-US" dirty="0" smtClean="0">
                <a:solidFill>
                  <a:srgbClr val="FFC000"/>
                </a:solidFill>
              </a:rPr>
              <a:t>) </a:t>
            </a:r>
            <a:r>
              <a:rPr lang="en-US" dirty="0" smtClean="0">
                <a:solidFill>
                  <a:srgbClr val="FF0000"/>
                </a:solidFill>
              </a:rPr>
              <a:t>I will build my church; and </a:t>
            </a:r>
            <a:r>
              <a:rPr lang="en-US" u="sng" dirty="0" smtClean="0">
                <a:solidFill>
                  <a:srgbClr val="FF0000"/>
                </a:solidFill>
              </a:rPr>
              <a:t>the gates of hell</a:t>
            </a:r>
            <a:r>
              <a:rPr lang="en-US" dirty="0" smtClean="0">
                <a:solidFill>
                  <a:srgbClr val="FF0000"/>
                </a:solidFill>
              </a:rPr>
              <a:t> shall not prevail against it.</a:t>
            </a:r>
          </a:p>
          <a:p>
            <a:pPr>
              <a:buNone/>
            </a:pPr>
            <a:r>
              <a:rPr lang="en-US" u="sng" dirty="0" smtClean="0">
                <a:solidFill>
                  <a:srgbClr val="FF0000"/>
                </a:solidFill>
              </a:rPr>
              <a:t>And I will give to you the keys of the kingdom of heaven: and whatever you shall bind on earth shall be bound in heaven: and whatever you shall loose on earth shall be loosed in heaven</a:t>
            </a:r>
            <a:r>
              <a:rPr lang="en-US" dirty="0" smtClean="0">
                <a:solidFill>
                  <a:srgbClr val="FF0000"/>
                </a:solidFill>
              </a:rPr>
              <a:t>.</a:t>
            </a:r>
          </a:p>
          <a:p>
            <a:pPr>
              <a:buNone/>
            </a:pPr>
            <a:r>
              <a:rPr lang="en-US" dirty="0" smtClean="0">
                <a:solidFill>
                  <a:srgbClr val="FF0000"/>
                </a:solidFill>
              </a:rPr>
              <a:t> 					 </a:t>
            </a:r>
            <a:r>
              <a:rPr lang="en-US" dirty="0" smtClean="0">
                <a:solidFill>
                  <a:srgbClr val="92D050"/>
                </a:solidFill>
              </a:rPr>
              <a:t>(Matthew 16:18-20 AKJV)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457200"/>
            <a:ext cx="8229600" cy="6400800"/>
          </a:xfrm>
        </p:spPr>
        <p:txBody>
          <a:bodyPr anchor="b">
            <a:normAutofit/>
          </a:bodyPr>
          <a:lstStyle/>
          <a:p>
            <a:pPr>
              <a:buNone/>
            </a:pPr>
            <a:r>
              <a:rPr lang="en-US" sz="2400" dirty="0" smtClean="0">
                <a:solidFill>
                  <a:srgbClr val="FFFF00"/>
                </a:solidFill>
              </a:rPr>
              <a:t>There are over 3000 religious denominations in the US today.  Why so many?  Why is there so much disagreement about sin and salvation?</a:t>
            </a:r>
          </a:p>
          <a:p>
            <a:pPr>
              <a:buNone/>
            </a:pPr>
            <a:endParaRPr lang="en-US" sz="2400" dirty="0" smtClean="0">
              <a:solidFill>
                <a:srgbClr val="FFFF00"/>
              </a:solidFill>
            </a:endParaRPr>
          </a:p>
          <a:p>
            <a:pPr>
              <a:buNone/>
            </a:pPr>
            <a:r>
              <a:rPr lang="en-US" sz="2400" dirty="0" smtClean="0">
                <a:solidFill>
                  <a:srgbClr val="FFFF00"/>
                </a:solidFill>
              </a:rPr>
              <a:t>Can you define sin in a manner that everyone in this room would agree with you?   </a:t>
            </a:r>
          </a:p>
          <a:p>
            <a:pPr>
              <a:buNone/>
            </a:pPr>
            <a:endParaRPr lang="en-US" sz="2400" dirty="0" smtClean="0">
              <a:solidFill>
                <a:srgbClr val="FFFF00"/>
              </a:solidFill>
            </a:endParaRPr>
          </a:p>
          <a:p>
            <a:pPr>
              <a:buNone/>
            </a:pPr>
            <a:r>
              <a:rPr lang="en-US" sz="2400" dirty="0" smtClean="0">
                <a:solidFill>
                  <a:srgbClr val="FFFF00"/>
                </a:solidFill>
              </a:rPr>
              <a:t>Consequently, if even a small group cannot agree on “What went wrong”, how can we ever agree on “How to fix it”?</a:t>
            </a:r>
          </a:p>
          <a:p>
            <a:pPr>
              <a:buNone/>
            </a:pPr>
            <a:endParaRPr lang="en-US" sz="2400" dirty="0" smtClean="0">
              <a:solidFill>
                <a:srgbClr val="FFFF00"/>
              </a:solidFill>
            </a:endParaRPr>
          </a:p>
          <a:p>
            <a:pPr>
              <a:buNone/>
            </a:pPr>
            <a:r>
              <a:rPr lang="en-US" sz="2400" dirty="0" smtClean="0">
                <a:solidFill>
                  <a:srgbClr val="FFFF00"/>
                </a:solidFill>
              </a:rPr>
              <a:t>So, if we aren’t sure about “How to fix it”, then how can we be sure of our salvation?  </a:t>
            </a:r>
          </a:p>
          <a:p>
            <a:pPr>
              <a:buNone/>
            </a:pPr>
            <a:endParaRPr lang="en-US" sz="2400" dirty="0" smtClean="0">
              <a:solidFill>
                <a:srgbClr val="FFFF00"/>
              </a:solidFill>
            </a:endParaRPr>
          </a:p>
          <a:p>
            <a:pPr>
              <a:buNone/>
            </a:pPr>
            <a:endParaRPr lang="en-US" sz="2400" dirty="0" smtClean="0">
              <a:solidFill>
                <a:srgbClr val="FFFF00"/>
              </a:solidFill>
            </a:endParaRPr>
          </a:p>
          <a:p>
            <a:pPr>
              <a:buNone/>
            </a:pP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1401762"/>
          </a:xfrm>
        </p:spPr>
        <p:txBody>
          <a:bodyPr>
            <a:normAutofit/>
          </a:bodyPr>
          <a:lstStyle/>
          <a:p>
            <a:r>
              <a:rPr lang="en-US" sz="3200" dirty="0" smtClean="0">
                <a:solidFill>
                  <a:srgbClr val="FFC000"/>
                </a:solidFill>
              </a:rPr>
              <a:t>What definition does Christ make very plain at the outset?</a:t>
            </a:r>
            <a:endParaRPr lang="en-US" sz="3200" dirty="0">
              <a:solidFill>
                <a:srgbClr val="FFC000"/>
              </a:solidFill>
            </a:endParaRPr>
          </a:p>
        </p:txBody>
      </p:sp>
      <p:sp>
        <p:nvSpPr>
          <p:cNvPr id="3" name="Content Placeholder 2"/>
          <p:cNvSpPr>
            <a:spLocks noGrp="1"/>
          </p:cNvSpPr>
          <p:nvPr>
            <p:ph idx="1"/>
          </p:nvPr>
        </p:nvSpPr>
        <p:spPr>
          <a:xfrm>
            <a:off x="457200" y="1981200"/>
            <a:ext cx="8229600" cy="4267200"/>
          </a:xfrm>
        </p:spPr>
        <p:txBody>
          <a:bodyPr anchor="ctr"/>
          <a:lstStyle/>
          <a:p>
            <a:pPr>
              <a:buNone/>
            </a:pPr>
            <a:r>
              <a:rPr lang="en-US" dirty="0" smtClean="0">
                <a:solidFill>
                  <a:srgbClr val="FFFF00"/>
                </a:solidFill>
              </a:rPr>
              <a:t>And he brought him to Jesus. And when Jesus beheld him, he said, </a:t>
            </a:r>
            <a:r>
              <a:rPr lang="en-US" dirty="0" smtClean="0">
                <a:solidFill>
                  <a:srgbClr val="FF0000"/>
                </a:solidFill>
              </a:rPr>
              <a:t>You are Simon the son of </a:t>
            </a:r>
            <a:r>
              <a:rPr lang="en-US" dirty="0" err="1" smtClean="0">
                <a:solidFill>
                  <a:srgbClr val="FF0000"/>
                </a:solidFill>
              </a:rPr>
              <a:t>Jona</a:t>
            </a:r>
            <a:r>
              <a:rPr lang="en-US" dirty="0" smtClean="0">
                <a:solidFill>
                  <a:srgbClr val="FF0000"/>
                </a:solidFill>
              </a:rPr>
              <a:t>: you shall be called </a:t>
            </a:r>
            <a:r>
              <a:rPr lang="en-US" dirty="0" err="1" smtClean="0">
                <a:solidFill>
                  <a:srgbClr val="FF0000"/>
                </a:solidFill>
              </a:rPr>
              <a:t>Cephas</a:t>
            </a:r>
            <a:r>
              <a:rPr lang="en-US" dirty="0" smtClean="0">
                <a:solidFill>
                  <a:srgbClr val="FF0000"/>
                </a:solidFill>
              </a:rPr>
              <a:t>,</a:t>
            </a:r>
            <a:r>
              <a:rPr lang="en-US" dirty="0" smtClean="0">
                <a:solidFill>
                  <a:srgbClr val="FFFF00"/>
                </a:solidFill>
              </a:rPr>
              <a:t> </a:t>
            </a:r>
            <a:r>
              <a:rPr lang="en-US" u="sng" dirty="0" smtClean="0">
                <a:solidFill>
                  <a:srgbClr val="FFFF00"/>
                </a:solidFill>
              </a:rPr>
              <a:t>which is by interpretation, A stone (</a:t>
            </a:r>
            <a:r>
              <a:rPr lang="en-US" u="sng" dirty="0" err="1" smtClean="0">
                <a:solidFill>
                  <a:srgbClr val="FFFF00"/>
                </a:solidFill>
              </a:rPr>
              <a:t>petros</a:t>
            </a:r>
            <a:r>
              <a:rPr lang="en-US" u="sng" dirty="0" smtClean="0">
                <a:solidFill>
                  <a:srgbClr val="FFFF00"/>
                </a:solidFill>
              </a:rPr>
              <a:t>)</a:t>
            </a:r>
            <a:r>
              <a:rPr lang="en-US" dirty="0" smtClean="0">
                <a:solidFill>
                  <a:srgbClr val="FFFF00"/>
                </a:solidFill>
              </a:rPr>
              <a:t>.</a:t>
            </a:r>
          </a:p>
          <a:p>
            <a:pPr>
              <a:buNone/>
            </a:pPr>
            <a:r>
              <a:rPr lang="en-US" dirty="0" smtClean="0">
                <a:solidFill>
                  <a:srgbClr val="92D050"/>
                </a:solidFill>
              </a:rPr>
              <a:t>						(John 1:42 AKJV)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sz="3200" dirty="0" smtClean="0">
                <a:solidFill>
                  <a:srgbClr val="FFC000"/>
                </a:solidFill>
              </a:rPr>
              <a:t>What else does Christ have to say on the subject?</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1600200"/>
            <a:ext cx="8229600" cy="4724400"/>
          </a:xfrm>
        </p:spPr>
        <p:txBody>
          <a:bodyPr>
            <a:normAutofit/>
          </a:bodyPr>
          <a:lstStyle/>
          <a:p>
            <a:pPr>
              <a:buNone/>
            </a:pPr>
            <a:r>
              <a:rPr lang="en-US" dirty="0" smtClean="0">
                <a:solidFill>
                  <a:srgbClr val="FFFF00"/>
                </a:solidFill>
              </a:rPr>
              <a:t>But Jesus called them </a:t>
            </a:r>
            <a:r>
              <a:rPr lang="en-US" i="1" dirty="0" smtClean="0">
                <a:solidFill>
                  <a:srgbClr val="FFFF00"/>
                </a:solidFill>
              </a:rPr>
              <a:t>to him,</a:t>
            </a:r>
            <a:r>
              <a:rPr lang="en-US" dirty="0" smtClean="0">
                <a:solidFill>
                  <a:srgbClr val="FFFF00"/>
                </a:solidFill>
              </a:rPr>
              <a:t> and said, </a:t>
            </a:r>
            <a:r>
              <a:rPr lang="en-US" dirty="0" smtClean="0">
                <a:solidFill>
                  <a:srgbClr val="FF0000"/>
                </a:solidFill>
              </a:rPr>
              <a:t>You know that the princes of the Gentiles exercise dominion over them, and they that are great exercise authority on them.  But it shall not be so among you: but whoever will be great among you, let him be your minister; And whoever will be chief among you, let him be your servant:</a:t>
            </a:r>
          </a:p>
          <a:p>
            <a:pPr>
              <a:buNone/>
            </a:pPr>
            <a:r>
              <a:rPr lang="en-US" dirty="0" smtClean="0">
                <a:solidFill>
                  <a:srgbClr val="92D050"/>
                </a:solidFill>
              </a:rPr>
              <a:t>					(Matthew 20:25-27 AKJV)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a:bodyPr>
          <a:lstStyle/>
          <a:p>
            <a:pPr algn="l"/>
            <a:r>
              <a:rPr lang="en-US" sz="2800" dirty="0" smtClean="0">
                <a:solidFill>
                  <a:srgbClr val="FFC000"/>
                </a:solidFill>
              </a:rPr>
              <a:t> Christ only refers to Peter as “</a:t>
            </a:r>
            <a:r>
              <a:rPr lang="en-US" sz="2800" dirty="0" err="1" smtClean="0">
                <a:solidFill>
                  <a:srgbClr val="FFC000"/>
                </a:solidFill>
              </a:rPr>
              <a:t>petros</a:t>
            </a:r>
            <a:r>
              <a:rPr lang="en-US" sz="2800" dirty="0" smtClean="0">
                <a:solidFill>
                  <a:srgbClr val="FFC000"/>
                </a:solidFill>
              </a:rPr>
              <a:t>”, as does the rest of the NT (159 times).  Christ never calls Peter “</a:t>
            </a:r>
            <a:r>
              <a:rPr lang="en-US" sz="2800" dirty="0" err="1" smtClean="0">
                <a:solidFill>
                  <a:srgbClr val="FFC000"/>
                </a:solidFill>
              </a:rPr>
              <a:t>petra</a:t>
            </a:r>
            <a:r>
              <a:rPr lang="en-US" sz="2800" dirty="0" smtClean="0">
                <a:solidFill>
                  <a:srgbClr val="FFC000"/>
                </a:solidFill>
              </a:rPr>
              <a:t>” anywhere </a:t>
            </a:r>
            <a:r>
              <a:rPr lang="en-US" sz="2800" u="sng" dirty="0" smtClean="0">
                <a:solidFill>
                  <a:srgbClr val="FFC000"/>
                </a:solidFill>
              </a:rPr>
              <a:t>else</a:t>
            </a:r>
            <a:r>
              <a:rPr lang="en-US" sz="2800" dirty="0" smtClean="0">
                <a:solidFill>
                  <a:srgbClr val="FFC000"/>
                </a:solidFill>
              </a:rPr>
              <a:t> in the four gospels. He refers to Himself as “</a:t>
            </a:r>
            <a:r>
              <a:rPr lang="en-US" sz="2800" dirty="0" err="1" smtClean="0">
                <a:solidFill>
                  <a:srgbClr val="FFC000"/>
                </a:solidFill>
              </a:rPr>
              <a:t>petra</a:t>
            </a:r>
            <a:r>
              <a:rPr lang="en-US" sz="2800" dirty="0" smtClean="0">
                <a:solidFill>
                  <a:srgbClr val="FFC000"/>
                </a:solidFill>
              </a:rPr>
              <a:t>” as shown in the following text:</a:t>
            </a:r>
            <a:r>
              <a:rPr lang="en-US" sz="2400" dirty="0" smtClean="0"/>
              <a:t/>
            </a:r>
            <a:br>
              <a:rPr lang="en-US" sz="2400" dirty="0" smtClean="0"/>
            </a:br>
            <a:endParaRPr lang="en-US" sz="2400" dirty="0"/>
          </a:p>
        </p:txBody>
      </p:sp>
      <p:sp>
        <p:nvSpPr>
          <p:cNvPr id="3" name="Content Placeholder 2"/>
          <p:cNvSpPr>
            <a:spLocks noGrp="1"/>
          </p:cNvSpPr>
          <p:nvPr>
            <p:ph idx="1"/>
          </p:nvPr>
        </p:nvSpPr>
        <p:spPr>
          <a:xfrm>
            <a:off x="304800" y="2590800"/>
            <a:ext cx="8458200" cy="3535363"/>
          </a:xfrm>
        </p:spPr>
        <p:txBody>
          <a:bodyPr/>
          <a:lstStyle/>
          <a:p>
            <a:pPr>
              <a:buNone/>
            </a:pPr>
            <a:endParaRPr lang="en-US" dirty="0" smtClean="0">
              <a:solidFill>
                <a:srgbClr val="FF0000"/>
              </a:solidFill>
            </a:endParaRPr>
          </a:p>
          <a:p>
            <a:pPr>
              <a:buNone/>
            </a:pPr>
            <a:r>
              <a:rPr lang="en-US" dirty="0" smtClean="0">
                <a:solidFill>
                  <a:srgbClr val="FF0000"/>
                </a:solidFill>
              </a:rPr>
              <a:t>Therefore whoever hears these sayings of mine, and does them, I will liken him to a wise man, which built his house on a rock (</a:t>
            </a:r>
            <a:r>
              <a:rPr lang="en-US" dirty="0" err="1" smtClean="0">
                <a:solidFill>
                  <a:srgbClr val="FF0000"/>
                </a:solidFill>
              </a:rPr>
              <a:t>petra</a:t>
            </a:r>
            <a:r>
              <a:rPr lang="en-US" dirty="0" smtClean="0">
                <a:solidFill>
                  <a:srgbClr val="FF0000"/>
                </a:solidFill>
              </a:rPr>
              <a:t>):</a:t>
            </a:r>
          </a:p>
          <a:p>
            <a:pPr>
              <a:buNone/>
            </a:pPr>
            <a:r>
              <a:rPr lang="en-US" dirty="0" smtClean="0">
                <a:solidFill>
                  <a:srgbClr val="92D050"/>
                </a:solidFill>
              </a:rPr>
              <a:t>					(Matthew 7:24 AKJV)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sz="3200" dirty="0" smtClean="0">
                <a:solidFill>
                  <a:srgbClr val="FFC000"/>
                </a:solidFill>
              </a:rPr>
              <a:t>Peter only refers to Christ as either “</a:t>
            </a:r>
            <a:r>
              <a:rPr lang="en-US" sz="3200" dirty="0" err="1" smtClean="0">
                <a:solidFill>
                  <a:srgbClr val="FFC000"/>
                </a:solidFill>
              </a:rPr>
              <a:t>lithos</a:t>
            </a:r>
            <a:r>
              <a:rPr lang="en-US" sz="3200" dirty="0" smtClean="0">
                <a:solidFill>
                  <a:srgbClr val="FFC000"/>
                </a:solidFill>
              </a:rPr>
              <a:t>” or “</a:t>
            </a:r>
            <a:r>
              <a:rPr lang="en-US" sz="3200" dirty="0" err="1" smtClean="0">
                <a:solidFill>
                  <a:srgbClr val="FFC000"/>
                </a:solidFill>
              </a:rPr>
              <a:t>petra</a:t>
            </a:r>
            <a:r>
              <a:rPr lang="en-US" sz="3200" dirty="0" smtClean="0">
                <a:solidFill>
                  <a:srgbClr val="FFC000"/>
                </a:solidFill>
              </a:rPr>
              <a:t>”</a:t>
            </a:r>
            <a:r>
              <a:rPr lang="en-US" sz="3200" dirty="0" smtClean="0"/>
              <a:t/>
            </a:r>
            <a:br>
              <a:rPr lang="en-US" sz="3200" dirty="0" smtClean="0"/>
            </a:br>
            <a:endParaRPr lang="en-US" sz="3200" dirty="0">
              <a:solidFill>
                <a:srgbClr val="FFC000"/>
              </a:solidFill>
            </a:endParaRPr>
          </a:p>
        </p:txBody>
      </p:sp>
      <p:sp>
        <p:nvSpPr>
          <p:cNvPr id="3" name="Content Placeholder 2"/>
          <p:cNvSpPr>
            <a:spLocks noGrp="1"/>
          </p:cNvSpPr>
          <p:nvPr>
            <p:ph idx="1"/>
          </p:nvPr>
        </p:nvSpPr>
        <p:spPr>
          <a:xfrm>
            <a:off x="457200" y="1600200"/>
            <a:ext cx="8229600" cy="4800600"/>
          </a:xfrm>
        </p:spPr>
        <p:txBody>
          <a:bodyPr anchor="t">
            <a:normAutofit/>
          </a:bodyPr>
          <a:lstStyle/>
          <a:p>
            <a:pPr>
              <a:buNone/>
            </a:pPr>
            <a:endParaRPr lang="en-US" sz="2800" dirty="0" smtClean="0">
              <a:solidFill>
                <a:srgbClr val="FFFF00"/>
              </a:solidFill>
            </a:endParaRPr>
          </a:p>
          <a:p>
            <a:pPr>
              <a:buNone/>
            </a:pPr>
            <a:r>
              <a:rPr lang="en-US" sz="2800" dirty="0" smtClean="0">
                <a:solidFill>
                  <a:srgbClr val="FFFF00"/>
                </a:solidFill>
              </a:rPr>
              <a:t>To you therefore which believe </a:t>
            </a:r>
            <a:r>
              <a:rPr lang="en-US" sz="2800" i="1" dirty="0" smtClean="0">
                <a:solidFill>
                  <a:srgbClr val="FFFF00"/>
                </a:solidFill>
              </a:rPr>
              <a:t>he </a:t>
            </a:r>
            <a:r>
              <a:rPr lang="en-US" sz="2800" dirty="0" smtClean="0">
                <a:solidFill>
                  <a:srgbClr val="FFFF00"/>
                </a:solidFill>
              </a:rPr>
              <a:t>is precious: but to them which be disobedient, the stone </a:t>
            </a:r>
            <a:r>
              <a:rPr lang="en-US" sz="2800" dirty="0" smtClean="0">
                <a:solidFill>
                  <a:srgbClr val="FFC000"/>
                </a:solidFill>
              </a:rPr>
              <a:t>(</a:t>
            </a:r>
            <a:r>
              <a:rPr lang="en-US" sz="2800" dirty="0" err="1" smtClean="0">
                <a:solidFill>
                  <a:srgbClr val="FFC000"/>
                </a:solidFill>
              </a:rPr>
              <a:t>lithos</a:t>
            </a:r>
            <a:r>
              <a:rPr lang="en-US" sz="2800" dirty="0" smtClean="0">
                <a:solidFill>
                  <a:srgbClr val="FFC000"/>
                </a:solidFill>
              </a:rPr>
              <a:t>) </a:t>
            </a:r>
            <a:r>
              <a:rPr lang="en-US" sz="2800" dirty="0" smtClean="0">
                <a:solidFill>
                  <a:srgbClr val="FFFF00"/>
                </a:solidFill>
              </a:rPr>
              <a:t>which the builders disallowed, the same is made the head of the corner, And a stone </a:t>
            </a:r>
            <a:r>
              <a:rPr lang="en-US" sz="2800" dirty="0" smtClean="0">
                <a:solidFill>
                  <a:srgbClr val="FFC000"/>
                </a:solidFill>
              </a:rPr>
              <a:t>(</a:t>
            </a:r>
            <a:r>
              <a:rPr lang="en-US" sz="2800" dirty="0" err="1" smtClean="0">
                <a:solidFill>
                  <a:srgbClr val="FFC000"/>
                </a:solidFill>
              </a:rPr>
              <a:t>lithos</a:t>
            </a:r>
            <a:r>
              <a:rPr lang="en-US" sz="2800" dirty="0" smtClean="0">
                <a:solidFill>
                  <a:srgbClr val="FFC000"/>
                </a:solidFill>
              </a:rPr>
              <a:t>) </a:t>
            </a:r>
            <a:r>
              <a:rPr lang="en-US" sz="2800" dirty="0" smtClean="0">
                <a:solidFill>
                  <a:srgbClr val="FFFF00"/>
                </a:solidFill>
              </a:rPr>
              <a:t>of stumbling, and a </a:t>
            </a:r>
            <a:r>
              <a:rPr lang="en-US" sz="2800" u="sng" dirty="0" smtClean="0">
                <a:solidFill>
                  <a:srgbClr val="FFFF00"/>
                </a:solidFill>
              </a:rPr>
              <a:t>rock </a:t>
            </a:r>
            <a:r>
              <a:rPr lang="en-US" sz="2800" dirty="0" smtClean="0">
                <a:solidFill>
                  <a:srgbClr val="FFC000"/>
                </a:solidFill>
              </a:rPr>
              <a:t>(</a:t>
            </a:r>
            <a:r>
              <a:rPr lang="en-US" sz="2800" dirty="0" err="1" smtClean="0">
                <a:solidFill>
                  <a:srgbClr val="FFC000"/>
                </a:solidFill>
              </a:rPr>
              <a:t>petra</a:t>
            </a:r>
            <a:r>
              <a:rPr lang="en-US" sz="2800" dirty="0" smtClean="0">
                <a:solidFill>
                  <a:srgbClr val="FFC000"/>
                </a:solidFill>
              </a:rPr>
              <a:t>) </a:t>
            </a:r>
            <a:r>
              <a:rPr lang="en-US" sz="2800" dirty="0" smtClean="0">
                <a:solidFill>
                  <a:srgbClr val="FFFF00"/>
                </a:solidFill>
              </a:rPr>
              <a:t>of offense, </a:t>
            </a:r>
            <a:r>
              <a:rPr lang="en-US" sz="2800" i="1" dirty="0" smtClean="0">
                <a:solidFill>
                  <a:srgbClr val="FFFF00"/>
                </a:solidFill>
              </a:rPr>
              <a:t>even to them </a:t>
            </a:r>
            <a:r>
              <a:rPr lang="en-US" sz="2800" dirty="0" smtClean="0">
                <a:solidFill>
                  <a:srgbClr val="FFFF00"/>
                </a:solidFill>
              </a:rPr>
              <a:t>which stumble at the word, being disobedient: whereunto also they were appointed.</a:t>
            </a:r>
          </a:p>
          <a:p>
            <a:pPr>
              <a:buNone/>
            </a:pPr>
            <a:r>
              <a:rPr lang="en-US" sz="2800" dirty="0" smtClean="0">
                <a:solidFill>
                  <a:srgbClr val="92D050"/>
                </a:solidFill>
              </a:rPr>
              <a:t>							(1Peter 2:7-8)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chor="ctr">
            <a:normAutofit/>
          </a:bodyPr>
          <a:lstStyle/>
          <a:p>
            <a:r>
              <a:rPr lang="en-US" sz="4000" dirty="0" smtClean="0">
                <a:solidFill>
                  <a:srgbClr val="FFC000"/>
                </a:solidFill>
              </a:rPr>
              <a:t>Is there another way to interpret Matthew 16:18?</a:t>
            </a:r>
            <a:endParaRPr lang="en-US" sz="4000" dirty="0">
              <a:solidFill>
                <a:srgbClr val="FFC000"/>
              </a:solidFill>
            </a:endParaRPr>
          </a:p>
        </p:txBody>
      </p:sp>
      <p:sp>
        <p:nvSpPr>
          <p:cNvPr id="3" name="Content Placeholder 2"/>
          <p:cNvSpPr>
            <a:spLocks noGrp="1"/>
          </p:cNvSpPr>
          <p:nvPr>
            <p:ph idx="1"/>
          </p:nvPr>
        </p:nvSpPr>
        <p:spPr>
          <a:xfrm>
            <a:off x="381000" y="2438400"/>
            <a:ext cx="8229600" cy="3687763"/>
          </a:xfrm>
        </p:spPr>
        <p:txBody>
          <a:bodyPr anchor="ctr"/>
          <a:lstStyle/>
          <a:p>
            <a:pPr>
              <a:buNone/>
            </a:pPr>
            <a:r>
              <a:rPr lang="en-US" dirty="0" smtClean="0">
                <a:solidFill>
                  <a:srgbClr val="FF0000"/>
                </a:solidFill>
              </a:rPr>
              <a:t>And I say also to you, That you are Peter </a:t>
            </a:r>
            <a:r>
              <a:rPr lang="en-US" u="sng" dirty="0" smtClean="0">
                <a:solidFill>
                  <a:srgbClr val="FFC000"/>
                </a:solidFill>
              </a:rPr>
              <a:t>(</a:t>
            </a:r>
            <a:r>
              <a:rPr lang="en-US" u="sng" dirty="0" err="1" smtClean="0">
                <a:solidFill>
                  <a:srgbClr val="FFC000"/>
                </a:solidFill>
              </a:rPr>
              <a:t>petros</a:t>
            </a:r>
            <a:r>
              <a:rPr lang="en-US" dirty="0" smtClean="0">
                <a:solidFill>
                  <a:srgbClr val="FFC000"/>
                </a:solidFill>
              </a:rPr>
              <a:t>), </a:t>
            </a:r>
            <a:r>
              <a:rPr lang="en-US" dirty="0" smtClean="0">
                <a:solidFill>
                  <a:srgbClr val="FF0000"/>
                </a:solidFill>
              </a:rPr>
              <a:t>and on this rock </a:t>
            </a:r>
            <a:r>
              <a:rPr lang="en-US" dirty="0" smtClean="0">
                <a:solidFill>
                  <a:srgbClr val="FFC000"/>
                </a:solidFill>
              </a:rPr>
              <a:t>(</a:t>
            </a:r>
            <a:r>
              <a:rPr lang="en-US" u="sng" dirty="0" err="1" smtClean="0">
                <a:solidFill>
                  <a:srgbClr val="FFC000"/>
                </a:solidFill>
              </a:rPr>
              <a:t>petra</a:t>
            </a:r>
            <a:r>
              <a:rPr lang="en-US" dirty="0" smtClean="0">
                <a:solidFill>
                  <a:srgbClr val="FFC000"/>
                </a:solidFill>
              </a:rPr>
              <a:t>) </a:t>
            </a:r>
            <a:r>
              <a:rPr lang="en-US" dirty="0" smtClean="0">
                <a:solidFill>
                  <a:srgbClr val="FF0000"/>
                </a:solidFill>
              </a:rPr>
              <a:t>I will build my church; and </a:t>
            </a:r>
            <a:r>
              <a:rPr lang="en-US" u="sng" dirty="0" smtClean="0">
                <a:solidFill>
                  <a:srgbClr val="FF0000"/>
                </a:solidFill>
              </a:rPr>
              <a:t>the gates of hell</a:t>
            </a:r>
            <a:r>
              <a:rPr lang="en-US" dirty="0" smtClean="0">
                <a:solidFill>
                  <a:srgbClr val="FF0000"/>
                </a:solidFill>
              </a:rPr>
              <a:t> shall not prevail against it.</a:t>
            </a:r>
          </a:p>
          <a:p>
            <a:pPr>
              <a:buNone/>
            </a:pPr>
            <a:r>
              <a:rPr lang="en-US" dirty="0" smtClean="0">
                <a:solidFill>
                  <a:srgbClr val="92D050"/>
                </a:solidFill>
              </a:rPr>
              <a:t>						</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pPr algn="l"/>
            <a:r>
              <a:rPr lang="en-US" sz="3100" dirty="0" smtClean="0">
                <a:solidFill>
                  <a:srgbClr val="FFC000"/>
                </a:solidFill>
              </a:rPr>
              <a:t>When Jesus came into the coasts of </a:t>
            </a:r>
            <a:r>
              <a:rPr lang="en-US" sz="3100" u="sng" dirty="0" smtClean="0">
                <a:solidFill>
                  <a:srgbClr val="FFC000"/>
                </a:solidFill>
              </a:rPr>
              <a:t>Caesarea Philippi</a:t>
            </a:r>
            <a:r>
              <a:rPr lang="en-US" sz="3100" dirty="0" smtClean="0">
                <a:solidFill>
                  <a:srgbClr val="FFC000"/>
                </a:solidFill>
              </a:rPr>
              <a:t>, he asked his disciples, saying, </a:t>
            </a:r>
            <a:r>
              <a:rPr lang="en-US" sz="3100" dirty="0" smtClean="0">
                <a:solidFill>
                  <a:srgbClr val="FF0000"/>
                </a:solidFill>
              </a:rPr>
              <a:t>Whom do men say that I the Son of man am?</a:t>
            </a:r>
            <a:r>
              <a:rPr lang="en-US" sz="3100" dirty="0" smtClean="0">
                <a:solidFill>
                  <a:srgbClr val="FFC000"/>
                </a:solidFill>
              </a:rPr>
              <a:t>                 </a:t>
            </a:r>
            <a:r>
              <a:rPr lang="en-US" sz="3100" dirty="0" smtClean="0">
                <a:solidFill>
                  <a:srgbClr val="92D050"/>
                </a:solidFill>
              </a:rPr>
              <a:t>(Matthew 16:13 AKJV)</a:t>
            </a:r>
            <a:r>
              <a:rPr lang="en-US" dirty="0" smtClean="0"/>
              <a:t/>
            </a:r>
            <a:br>
              <a:rPr lang="en-US" dirty="0" smtClean="0"/>
            </a:br>
            <a:endParaRPr lang="en-US" dirty="0"/>
          </a:p>
        </p:txBody>
      </p:sp>
      <p:pic>
        <p:nvPicPr>
          <p:cNvPr id="6" name="Snagit_PPT8E" descr="PPT8E.png"/>
          <p:cNvPicPr>
            <a:picLocks noGrp="1" noChangeAspect="1"/>
          </p:cNvPicPr>
          <p:nvPr>
            <p:ph idx="1"/>
          </p:nvPr>
        </p:nvPicPr>
        <p:blipFill>
          <a:blip r:embed="rId2" cstate="print"/>
          <a:stretch>
            <a:fillRect/>
          </a:stretch>
        </p:blipFill>
        <p:spPr>
          <a:xfrm>
            <a:off x="1981200" y="1981200"/>
            <a:ext cx="5047619" cy="4390476"/>
          </a:xfrm>
        </p:spPr>
      </p:pic>
      <p:pic>
        <p:nvPicPr>
          <p:cNvPr id="7" name="Snagit_PPT90" descr="PPT90.png"/>
          <p:cNvPicPr>
            <a:picLocks noChangeAspect="1"/>
          </p:cNvPicPr>
          <p:nvPr/>
        </p:nvPicPr>
        <p:blipFill>
          <a:blip r:embed="rId3" cstate="print"/>
          <a:stretch>
            <a:fillRect/>
          </a:stretch>
        </p:blipFill>
        <p:spPr>
          <a:xfrm>
            <a:off x="6096000" y="5410200"/>
            <a:ext cx="923810" cy="97142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dirty="0" smtClean="0">
                <a:solidFill>
                  <a:srgbClr val="FFC000"/>
                </a:solidFill>
              </a:rPr>
              <a:t>“Gates of Hell” </a:t>
            </a:r>
            <a:endParaRPr lang="en-US" sz="2800" dirty="0">
              <a:solidFill>
                <a:srgbClr val="FFC000"/>
              </a:solidFill>
            </a:endParaRPr>
          </a:p>
        </p:txBody>
      </p:sp>
      <p:pic>
        <p:nvPicPr>
          <p:cNvPr id="4" name="Content Placeholder 3" descr="IMG_3462_copy.jpg"/>
          <p:cNvPicPr>
            <a:picLocks noGrp="1" noChangeAspect="1"/>
          </p:cNvPicPr>
          <p:nvPr>
            <p:ph idx="1"/>
          </p:nvPr>
        </p:nvPicPr>
        <p:blipFill>
          <a:blip r:embed="rId2" cstate="print"/>
          <a:stretch>
            <a:fillRect/>
          </a:stretch>
        </p:blipFill>
        <p:spPr>
          <a:xfrm>
            <a:off x="4541196" y="1600200"/>
            <a:ext cx="4450404" cy="3429000"/>
          </a:xfrm>
        </p:spPr>
      </p:pic>
      <p:pic>
        <p:nvPicPr>
          <p:cNvPr id="5" name="Picture 4" descr="IMG_3455_copy.jpg"/>
          <p:cNvPicPr>
            <a:picLocks noChangeAspect="1"/>
          </p:cNvPicPr>
          <p:nvPr/>
        </p:nvPicPr>
        <p:blipFill>
          <a:blip r:embed="rId3" cstate="print"/>
          <a:stretch>
            <a:fillRect/>
          </a:stretch>
        </p:blipFill>
        <p:spPr>
          <a:xfrm>
            <a:off x="0" y="1600200"/>
            <a:ext cx="44958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86000"/>
          </a:xfrm>
        </p:spPr>
        <p:txBody>
          <a:bodyPr anchor="t">
            <a:normAutofit fontScale="90000"/>
          </a:bodyPr>
          <a:lstStyle/>
          <a:p>
            <a:r>
              <a:rPr lang="en-US" sz="2800" dirty="0" smtClean="0">
                <a:solidFill>
                  <a:srgbClr val="FFC000"/>
                </a:solidFill>
              </a:rPr>
              <a:t>What then could be the meaning of  Matthew 16:19?</a:t>
            </a:r>
            <a:r>
              <a:rPr lang="en-US" sz="2400" dirty="0" smtClean="0">
                <a:solidFill>
                  <a:srgbClr val="FFC000"/>
                </a:solidFill>
              </a:rPr>
              <a:t/>
            </a:r>
            <a:br>
              <a:rPr lang="en-US" sz="2400" dirty="0" smtClean="0">
                <a:solidFill>
                  <a:srgbClr val="FFC000"/>
                </a:solidFill>
              </a:rPr>
            </a:br>
            <a:r>
              <a:rPr lang="en-US" sz="2400" u="sng" dirty="0" smtClean="0">
                <a:solidFill>
                  <a:srgbClr val="FF0000"/>
                </a:solidFill>
              </a:rPr>
              <a:t/>
            </a:r>
            <a:br>
              <a:rPr lang="en-US" sz="2400" u="sng" dirty="0" smtClean="0">
                <a:solidFill>
                  <a:srgbClr val="FF0000"/>
                </a:solidFill>
              </a:rPr>
            </a:br>
            <a:r>
              <a:rPr lang="en-US" sz="2400" u="sng" dirty="0" smtClean="0">
                <a:solidFill>
                  <a:srgbClr val="FF0000"/>
                </a:solidFill>
              </a:rPr>
              <a:t>And I will give to you the keys of the kingdom of heaven: and whatever you shall bind on earth shall be bound in heaven: and whatever you shall loose on earth shall be loosed in heaven.</a:t>
            </a:r>
            <a:r>
              <a:rPr lang="en-US" sz="2400" dirty="0" smtClean="0"/>
              <a:t/>
            </a:r>
            <a:br>
              <a:rPr lang="en-US" sz="2400" dirty="0" smtClean="0"/>
            </a:br>
            <a:r>
              <a:rPr lang="en-US" sz="2400" dirty="0" smtClean="0"/>
              <a:t>					</a:t>
            </a:r>
            <a:endParaRPr lang="en-US" sz="2400" dirty="0">
              <a:solidFill>
                <a:srgbClr val="92D050"/>
              </a:solidFill>
            </a:endParaRPr>
          </a:p>
        </p:txBody>
      </p:sp>
      <p:sp>
        <p:nvSpPr>
          <p:cNvPr id="3" name="Content Placeholder 2"/>
          <p:cNvSpPr>
            <a:spLocks noGrp="1"/>
          </p:cNvSpPr>
          <p:nvPr>
            <p:ph idx="1"/>
          </p:nvPr>
        </p:nvSpPr>
        <p:spPr>
          <a:xfrm>
            <a:off x="457200" y="2057400"/>
            <a:ext cx="8229600" cy="4800600"/>
          </a:xfrm>
        </p:spPr>
        <p:txBody>
          <a:bodyPr>
            <a:normAutofit/>
          </a:bodyPr>
          <a:lstStyle/>
          <a:p>
            <a:pPr>
              <a:buNone/>
            </a:pPr>
            <a:endParaRPr lang="en-US" sz="2400" dirty="0" smtClean="0">
              <a:solidFill>
                <a:srgbClr val="FFFF00"/>
              </a:solidFill>
            </a:endParaRPr>
          </a:p>
          <a:p>
            <a:pPr>
              <a:buNone/>
            </a:pPr>
            <a:r>
              <a:rPr lang="en-US" sz="2400" dirty="0" smtClean="0">
                <a:solidFill>
                  <a:srgbClr val="FFFF00"/>
                </a:solidFill>
              </a:rPr>
              <a:t>And when he was demanded of the Pharisees, when the kingdom of God should come, he answered them and said, </a:t>
            </a:r>
            <a:r>
              <a:rPr lang="en-US" sz="2400" dirty="0" smtClean="0">
                <a:solidFill>
                  <a:srgbClr val="FF0000"/>
                </a:solidFill>
              </a:rPr>
              <a:t>The kingdom of God comes not with observation: Neither shall they say, See here! or, see there! for, behold, </a:t>
            </a:r>
            <a:r>
              <a:rPr lang="en-US" sz="2400" u="sng" dirty="0" smtClean="0">
                <a:solidFill>
                  <a:srgbClr val="FF0000"/>
                </a:solidFill>
              </a:rPr>
              <a:t>the kingdom of God is within you.</a:t>
            </a:r>
            <a:r>
              <a:rPr lang="en-US" sz="2400" dirty="0" smtClean="0">
                <a:solidFill>
                  <a:srgbClr val="FF0000"/>
                </a:solidFill>
              </a:rPr>
              <a:t>            </a:t>
            </a:r>
            <a:r>
              <a:rPr lang="en-US" sz="2400" dirty="0" smtClean="0">
                <a:solidFill>
                  <a:srgbClr val="92D050"/>
                </a:solidFill>
              </a:rPr>
              <a:t>(Luke 17:20-21 AKJV)</a:t>
            </a:r>
          </a:p>
          <a:p>
            <a:endParaRPr lang="en-US" sz="2400" dirty="0" smtClean="0"/>
          </a:p>
          <a:p>
            <a:pPr>
              <a:buNone/>
            </a:pPr>
            <a:r>
              <a:rPr lang="en-US" sz="2400" dirty="0" smtClean="0">
                <a:solidFill>
                  <a:srgbClr val="FF0000"/>
                </a:solidFill>
              </a:rPr>
              <a:t>Then shall the King say to them on his right hand, Come, you blessed of my Father, inherit the kingdom prepared for you </a:t>
            </a:r>
            <a:r>
              <a:rPr lang="en-US" sz="2400" u="sng" dirty="0" smtClean="0">
                <a:solidFill>
                  <a:srgbClr val="FF0000"/>
                </a:solidFill>
              </a:rPr>
              <a:t>from the foundation of the world:</a:t>
            </a:r>
            <a:endParaRPr lang="en-US" sz="2400" dirty="0" smtClean="0">
              <a:solidFill>
                <a:srgbClr val="FF0000"/>
              </a:solidFill>
            </a:endParaRPr>
          </a:p>
          <a:p>
            <a:pPr>
              <a:buNone/>
            </a:pPr>
            <a:r>
              <a:rPr lang="en-US" sz="2400" dirty="0" smtClean="0">
                <a:solidFill>
                  <a:srgbClr val="92D050"/>
                </a:solidFill>
              </a:rPr>
              <a:t>						(Matthew 25:34 AKJV)</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solidFill>
                  <a:srgbClr val="FFC000"/>
                </a:solidFill>
              </a:rPr>
              <a:t>PARADIGM</a:t>
            </a:r>
            <a:endParaRPr lang="en-US" b="1" dirty="0">
              <a:solidFill>
                <a:srgbClr val="FFC000"/>
              </a:solidFill>
            </a:endParaRPr>
          </a:p>
        </p:txBody>
      </p:sp>
      <p:sp>
        <p:nvSpPr>
          <p:cNvPr id="3" name="Content Placeholder 2"/>
          <p:cNvSpPr>
            <a:spLocks noGrp="1"/>
          </p:cNvSpPr>
          <p:nvPr>
            <p:ph idx="1"/>
          </p:nvPr>
        </p:nvSpPr>
        <p:spPr>
          <a:xfrm>
            <a:off x="457200" y="990600"/>
            <a:ext cx="8229600" cy="5638800"/>
          </a:xfrm>
        </p:spPr>
        <p:txBody>
          <a:bodyPr>
            <a:normAutofit/>
          </a:bodyPr>
          <a:lstStyle/>
          <a:p>
            <a:pPr lvl="0"/>
            <a:r>
              <a:rPr lang="en-US" i="1" dirty="0" smtClean="0">
                <a:solidFill>
                  <a:srgbClr val="FFFF00"/>
                </a:solidFill>
              </a:rPr>
              <a:t>what</a:t>
            </a:r>
            <a:r>
              <a:rPr lang="en-US" dirty="0" smtClean="0">
                <a:solidFill>
                  <a:srgbClr val="FFFF00"/>
                </a:solidFill>
              </a:rPr>
              <a:t> is to be observed and scrutinized</a:t>
            </a:r>
          </a:p>
          <a:p>
            <a:r>
              <a:rPr lang="en-US" dirty="0" smtClean="0">
                <a:solidFill>
                  <a:srgbClr val="FFFF00"/>
                </a:solidFill>
              </a:rPr>
              <a:t>the kind of </a:t>
            </a:r>
            <a:r>
              <a:rPr lang="en-US" i="1" dirty="0" smtClean="0">
                <a:solidFill>
                  <a:srgbClr val="FFFF00"/>
                </a:solidFill>
              </a:rPr>
              <a:t>questions</a:t>
            </a:r>
            <a:r>
              <a:rPr lang="en-US" dirty="0" smtClean="0">
                <a:solidFill>
                  <a:srgbClr val="FFFF00"/>
                </a:solidFill>
              </a:rPr>
              <a:t> that are supposed to be asked and probed for answers in relation to this subject</a:t>
            </a:r>
          </a:p>
          <a:p>
            <a:pPr lvl="0"/>
            <a:r>
              <a:rPr lang="en-US" i="1" dirty="0" smtClean="0">
                <a:solidFill>
                  <a:srgbClr val="FFFF00"/>
                </a:solidFill>
              </a:rPr>
              <a:t>how</a:t>
            </a:r>
            <a:r>
              <a:rPr lang="en-US" dirty="0" smtClean="0">
                <a:solidFill>
                  <a:srgbClr val="FFFF00"/>
                </a:solidFill>
              </a:rPr>
              <a:t> these questions are to be structured</a:t>
            </a:r>
          </a:p>
          <a:p>
            <a:r>
              <a:rPr lang="en-US" i="1" dirty="0" smtClean="0">
                <a:solidFill>
                  <a:srgbClr val="FFFF00"/>
                </a:solidFill>
              </a:rPr>
              <a:t>how</a:t>
            </a:r>
            <a:r>
              <a:rPr lang="en-US" dirty="0" smtClean="0">
                <a:solidFill>
                  <a:srgbClr val="FFFF00"/>
                </a:solidFill>
              </a:rPr>
              <a:t> the results of scientific investigations should be interpreted</a:t>
            </a:r>
          </a:p>
          <a:p>
            <a:r>
              <a:rPr lang="en-US" i="1" dirty="0" smtClean="0">
                <a:solidFill>
                  <a:srgbClr val="FFFF00"/>
                </a:solidFill>
              </a:rPr>
              <a:t>how</a:t>
            </a:r>
            <a:r>
              <a:rPr lang="en-US" dirty="0" smtClean="0">
                <a:solidFill>
                  <a:srgbClr val="FFFF00"/>
                </a:solidFill>
              </a:rPr>
              <a:t> is an experiment to be conducted, and </a:t>
            </a:r>
            <a:r>
              <a:rPr lang="en-US" i="1" dirty="0" smtClean="0">
                <a:solidFill>
                  <a:srgbClr val="FFFF00"/>
                </a:solidFill>
              </a:rPr>
              <a:t>what</a:t>
            </a:r>
            <a:r>
              <a:rPr lang="en-US" dirty="0" smtClean="0">
                <a:solidFill>
                  <a:srgbClr val="FFFF00"/>
                </a:solidFill>
              </a:rPr>
              <a:t> equipment is available to conduct the  experiment.</a:t>
            </a:r>
          </a:p>
          <a:p>
            <a:pPr lvl="0"/>
            <a:endParaRPr lang="en-US" dirty="0" smtClean="0">
              <a:solidFill>
                <a:srgbClr val="FFFF00"/>
              </a:solidFill>
            </a:endParaRPr>
          </a:p>
          <a:p>
            <a:endParaRPr lang="en-US" dirty="0" smtClean="0">
              <a:solidFill>
                <a:srgbClr val="FFFF00"/>
              </a:solidFill>
            </a:endParaRPr>
          </a:p>
          <a:p>
            <a:pPr lvl="0"/>
            <a:endParaRPr lang="en-US"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a:bodyPr>
          <a:lstStyle/>
          <a:p>
            <a:pPr algn="l"/>
            <a:r>
              <a:rPr lang="en-US" sz="3200" dirty="0" smtClean="0">
                <a:solidFill>
                  <a:srgbClr val="FFC000"/>
                </a:solidFill>
              </a:rPr>
              <a:t>Is the answer to just accept that God loves us, and we love Him, so everything will be okay?</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2895600"/>
            <a:ext cx="8229600" cy="3581400"/>
          </a:xfrm>
        </p:spPr>
        <p:txBody>
          <a:bodyPr/>
          <a:lstStyle/>
          <a:p>
            <a:pPr>
              <a:buNone/>
            </a:pPr>
            <a:r>
              <a:rPr lang="en-US" dirty="0" smtClean="0">
                <a:solidFill>
                  <a:srgbClr val="FF3300"/>
                </a:solidFill>
              </a:rPr>
              <a:t>For God so loved the world, that he gave his only begotten Son, that whoever believes in him should not perish, but have everlasting life.</a:t>
            </a:r>
            <a:r>
              <a:rPr lang="en-US" dirty="0" smtClean="0">
                <a:solidFill>
                  <a:srgbClr val="FF0000"/>
                </a:solidFill>
              </a:rPr>
              <a:t>				</a:t>
            </a:r>
            <a:r>
              <a:rPr lang="en-US" dirty="0" smtClean="0">
                <a:solidFill>
                  <a:srgbClr val="92D050"/>
                </a:solidFill>
              </a:rPr>
              <a:t>(John 3:16 AKJV)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chor="ctr">
            <a:normAutofit/>
          </a:bodyPr>
          <a:lstStyle/>
          <a:p>
            <a:r>
              <a:rPr lang="en-US" sz="4000" dirty="0" smtClean="0">
                <a:solidFill>
                  <a:srgbClr val="FFFF00"/>
                </a:solidFill>
              </a:rPr>
              <a:t>But then what about the people Christ talks about in Matthew 7:21-23?  </a:t>
            </a:r>
            <a:r>
              <a:rPr lang="en-US" dirty="0" smtClean="0"/>
              <a:t/>
            </a:r>
            <a:br>
              <a:rPr lang="en-US" dirty="0" smtClean="0"/>
            </a:br>
            <a:endParaRPr lang="en-US" dirty="0"/>
          </a:p>
        </p:txBody>
      </p:sp>
      <p:sp>
        <p:nvSpPr>
          <p:cNvPr id="3" name="Content Placeholder 2"/>
          <p:cNvSpPr>
            <a:spLocks noGrp="1"/>
          </p:cNvSpPr>
          <p:nvPr>
            <p:ph idx="1"/>
          </p:nvPr>
        </p:nvSpPr>
        <p:spPr>
          <a:xfrm>
            <a:off x="457200" y="1905000"/>
            <a:ext cx="8229600" cy="4648200"/>
          </a:xfrm>
        </p:spPr>
        <p:txBody>
          <a:bodyPr>
            <a:normAutofit/>
          </a:bodyPr>
          <a:lstStyle/>
          <a:p>
            <a:pPr>
              <a:buNone/>
            </a:pPr>
            <a:r>
              <a:rPr lang="en-US" sz="2800" dirty="0" smtClean="0">
                <a:solidFill>
                  <a:srgbClr val="FF3300"/>
                </a:solidFill>
              </a:rPr>
              <a:t>Not everyone that said to me, Lord, Lord, shall enter into the kingdom of heaven; but he that does the will of my Father which is in heaven. </a:t>
            </a:r>
            <a:r>
              <a:rPr lang="en-US" sz="2800" u="sng" dirty="0" smtClean="0">
                <a:solidFill>
                  <a:srgbClr val="FF3300"/>
                </a:solidFill>
              </a:rPr>
              <a:t>Many (</a:t>
            </a:r>
            <a:r>
              <a:rPr lang="en-US" sz="2800" dirty="0" smtClean="0">
                <a:solidFill>
                  <a:srgbClr val="FF3300"/>
                </a:solidFill>
              </a:rPr>
              <a:t>much, large) will say to me in that day, Lord, Lord, have we not prophesied in your name? and in your name have cast out devils? and in your name done many wonderful works? And then will I profess to them, I never knew you: depart from me, you that work iniquity.	</a:t>
            </a:r>
            <a:r>
              <a:rPr lang="en-US" sz="2800" dirty="0" smtClean="0">
                <a:solidFill>
                  <a:srgbClr val="FFFF00"/>
                </a:solidFill>
              </a:rPr>
              <a:t>		</a:t>
            </a:r>
            <a:r>
              <a:rPr lang="en-US" sz="2800" dirty="0" smtClean="0">
                <a:solidFill>
                  <a:srgbClr val="92D050"/>
                </a:solidFill>
              </a:rPr>
              <a:t>(Matthew 7:21-23 AKJV)</a:t>
            </a:r>
          </a:p>
          <a:p>
            <a:pPr>
              <a:buNone/>
            </a:pPr>
            <a:endParaRPr lang="en-US" sz="2800"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a:bodyPr>
          <a:lstStyle/>
          <a:p>
            <a:r>
              <a:rPr lang="en-US" sz="3200" dirty="0" smtClean="0">
                <a:solidFill>
                  <a:srgbClr val="FFC000"/>
                </a:solidFill>
              </a:rPr>
              <a:t>God’s love is what </a:t>
            </a:r>
            <a:r>
              <a:rPr lang="en-US" sz="3200" u="sng" dirty="0" smtClean="0">
                <a:solidFill>
                  <a:srgbClr val="FFC000"/>
                </a:solidFill>
              </a:rPr>
              <a:t>moved</a:t>
            </a:r>
            <a:r>
              <a:rPr lang="en-US" sz="3200" dirty="0" smtClean="0">
                <a:solidFill>
                  <a:srgbClr val="FFC000"/>
                </a:solidFill>
              </a:rPr>
              <a:t> Him to </a:t>
            </a:r>
            <a:r>
              <a:rPr lang="en-US" sz="3200" u="sng" dirty="0" smtClean="0">
                <a:solidFill>
                  <a:srgbClr val="FFC000"/>
                </a:solidFill>
              </a:rPr>
              <a:t>make</a:t>
            </a:r>
            <a:r>
              <a:rPr lang="en-US" sz="3200" dirty="0" smtClean="0">
                <a:solidFill>
                  <a:srgbClr val="FFC000"/>
                </a:solidFill>
              </a:rPr>
              <a:t> the plan of salvation—it is </a:t>
            </a:r>
            <a:r>
              <a:rPr lang="en-US" sz="3200" u="sng" dirty="0" smtClean="0">
                <a:solidFill>
                  <a:srgbClr val="FFC000"/>
                </a:solidFill>
              </a:rPr>
              <a:t>not</a:t>
            </a:r>
            <a:r>
              <a:rPr lang="en-US" sz="3200" dirty="0" smtClean="0">
                <a:solidFill>
                  <a:srgbClr val="FFC000"/>
                </a:solidFill>
              </a:rPr>
              <a:t> the plan of salvation!</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2667000"/>
            <a:ext cx="8229600" cy="3459163"/>
          </a:xfrm>
        </p:spPr>
        <p:txBody>
          <a:bodyPr>
            <a:normAutofit/>
          </a:bodyPr>
          <a:lstStyle/>
          <a:p>
            <a:pPr>
              <a:buNone/>
            </a:pPr>
            <a:r>
              <a:rPr lang="en-US" dirty="0" smtClean="0">
                <a:solidFill>
                  <a:srgbClr val="FF0000"/>
                </a:solidFill>
              </a:rPr>
              <a:t>He that has my commandments, </a:t>
            </a:r>
            <a:r>
              <a:rPr lang="en-US" u="sng" dirty="0" smtClean="0">
                <a:solidFill>
                  <a:srgbClr val="FF0000"/>
                </a:solidFill>
              </a:rPr>
              <a:t>and keeps them</a:t>
            </a:r>
            <a:r>
              <a:rPr lang="en-US" dirty="0" smtClean="0">
                <a:solidFill>
                  <a:srgbClr val="FF0000"/>
                </a:solidFill>
              </a:rPr>
              <a:t>, he it is that loves me: and he that loves me shall be loved of my Father, and I will love him, and will manifest myself to him. </a:t>
            </a:r>
          </a:p>
          <a:p>
            <a:pPr lvl="3">
              <a:buNone/>
            </a:pPr>
            <a:r>
              <a:rPr lang="en-US" sz="3200" dirty="0" smtClean="0">
                <a:solidFill>
                  <a:srgbClr val="92D050"/>
                </a:solidFill>
              </a:rPr>
              <a:t>					(John 14:21 AKJV)</a:t>
            </a:r>
            <a:endParaRPr lang="en-US" sz="3200"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sz="3200" dirty="0" smtClean="0">
                <a:solidFill>
                  <a:srgbClr val="FFC000"/>
                </a:solidFill>
              </a:rPr>
              <a:t>Therefore “keeping the commandments” must be the basis of salvation!</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2362200"/>
            <a:ext cx="8229600" cy="4191000"/>
          </a:xfrm>
        </p:spPr>
        <p:txBody>
          <a:bodyPr>
            <a:normAutofit/>
          </a:bodyPr>
          <a:lstStyle/>
          <a:p>
            <a:pPr>
              <a:buNone/>
            </a:pPr>
            <a:r>
              <a:rPr lang="en-US" sz="2400" dirty="0" smtClean="0">
                <a:solidFill>
                  <a:srgbClr val="FFFF00"/>
                </a:solidFill>
              </a:rPr>
              <a:t>For by grace are you saved through faith; and that not of yourselves: </a:t>
            </a:r>
            <a:r>
              <a:rPr lang="en-US" sz="2400" i="1" u="sng" dirty="0" smtClean="0">
                <a:solidFill>
                  <a:srgbClr val="FFFF00"/>
                </a:solidFill>
              </a:rPr>
              <a:t>it is </a:t>
            </a:r>
            <a:r>
              <a:rPr lang="en-US" sz="2400" u="sng" dirty="0" smtClean="0">
                <a:solidFill>
                  <a:srgbClr val="FFFF00"/>
                </a:solidFill>
              </a:rPr>
              <a:t>the gift of God: Not of works</a:t>
            </a:r>
            <a:r>
              <a:rPr lang="en-US" sz="2400" dirty="0" smtClean="0">
                <a:solidFill>
                  <a:srgbClr val="FFFF00"/>
                </a:solidFill>
              </a:rPr>
              <a:t>, lest any man should boast.			</a:t>
            </a:r>
            <a:r>
              <a:rPr lang="en-US" sz="2400" dirty="0" smtClean="0">
                <a:solidFill>
                  <a:srgbClr val="92D050"/>
                </a:solidFill>
              </a:rPr>
              <a:t>(Ephesians 2:8-9 AKJV)</a:t>
            </a:r>
          </a:p>
          <a:p>
            <a:endParaRPr lang="en-US" sz="2400" dirty="0" smtClean="0"/>
          </a:p>
          <a:p>
            <a:pPr>
              <a:buNone/>
            </a:pPr>
            <a:r>
              <a:rPr lang="en-US" sz="2400" dirty="0" smtClean="0">
                <a:solidFill>
                  <a:srgbClr val="FFFF00"/>
                </a:solidFill>
              </a:rPr>
              <a:t>This must be true, because as we have seen in Matthew 7:21, there are a host of people who have not just mowed their neighbor’s lawn, but have “prophesied” and “cast out devils” and done “wonderful works”, but are told </a:t>
            </a:r>
            <a:r>
              <a:rPr lang="en-US" sz="2400" dirty="0" smtClean="0">
                <a:solidFill>
                  <a:srgbClr val="FF0000"/>
                </a:solidFill>
              </a:rPr>
              <a:t>“I never knew you: depart from me”.</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chor="b">
            <a:normAutofit/>
          </a:bodyPr>
          <a:lstStyle/>
          <a:p>
            <a:r>
              <a:rPr lang="en-US" sz="3200" dirty="0" smtClean="0">
                <a:solidFill>
                  <a:srgbClr val="FFC000"/>
                </a:solidFill>
              </a:rPr>
              <a:t>Could “forgiveness” then be what salvation is all about?</a:t>
            </a:r>
            <a:br>
              <a:rPr lang="en-US" sz="3200" dirty="0" smtClean="0">
                <a:solidFill>
                  <a:srgbClr val="FFC000"/>
                </a:solidFill>
              </a:rPr>
            </a:br>
            <a:endParaRPr lang="en-US" sz="3200" dirty="0">
              <a:solidFill>
                <a:srgbClr val="FFC000"/>
              </a:solidFill>
            </a:endParaRPr>
          </a:p>
        </p:txBody>
      </p:sp>
      <p:sp>
        <p:nvSpPr>
          <p:cNvPr id="3" name="Content Placeholder 2"/>
          <p:cNvSpPr>
            <a:spLocks noGrp="1"/>
          </p:cNvSpPr>
          <p:nvPr>
            <p:ph idx="1"/>
          </p:nvPr>
        </p:nvSpPr>
        <p:spPr>
          <a:xfrm>
            <a:off x="457200" y="1600200"/>
            <a:ext cx="8229600" cy="4876800"/>
          </a:xfrm>
        </p:spPr>
        <p:txBody>
          <a:bodyPr>
            <a:normAutofit/>
          </a:bodyPr>
          <a:lstStyle/>
          <a:p>
            <a:pPr>
              <a:buNone/>
            </a:pPr>
            <a:r>
              <a:rPr lang="en-US" sz="2400" dirty="0" smtClean="0">
                <a:solidFill>
                  <a:srgbClr val="FFFF00"/>
                </a:solidFill>
              </a:rPr>
              <a:t>If so, why should the human race after Adam and Eve need to ask for forgiveness for something they were born with? To ask for forgiveness implies causality.  </a:t>
            </a:r>
          </a:p>
          <a:p>
            <a:pPr>
              <a:buNone/>
            </a:pPr>
            <a:endParaRPr lang="en-US" sz="2400" dirty="0" smtClean="0">
              <a:solidFill>
                <a:srgbClr val="FFFF00"/>
              </a:solidFill>
            </a:endParaRPr>
          </a:p>
          <a:p>
            <a:pPr>
              <a:buNone/>
            </a:pPr>
            <a:r>
              <a:rPr lang="en-US" sz="2400" dirty="0" smtClean="0">
                <a:solidFill>
                  <a:srgbClr val="FFFF00"/>
                </a:solidFill>
              </a:rPr>
              <a:t>Then said Jesus, </a:t>
            </a:r>
            <a:r>
              <a:rPr lang="en-US" sz="2400" u="sng" dirty="0" smtClean="0">
                <a:solidFill>
                  <a:srgbClr val="FF0000"/>
                </a:solidFill>
              </a:rPr>
              <a:t>Father, forgive them; for they know not what they do.</a:t>
            </a:r>
            <a:r>
              <a:rPr lang="en-US" sz="2400" dirty="0" smtClean="0">
                <a:solidFill>
                  <a:srgbClr val="FF0000"/>
                </a:solidFill>
              </a:rPr>
              <a:t> </a:t>
            </a:r>
            <a:r>
              <a:rPr lang="en-US" sz="2400" dirty="0" smtClean="0">
                <a:solidFill>
                  <a:srgbClr val="FFFF00"/>
                </a:solidFill>
              </a:rPr>
              <a:t>And they parted his raiment, and cast lots.</a:t>
            </a:r>
          </a:p>
          <a:p>
            <a:pPr>
              <a:buNone/>
            </a:pPr>
            <a:r>
              <a:rPr lang="en-US" sz="2400" dirty="0" smtClean="0">
                <a:solidFill>
                  <a:srgbClr val="92D050"/>
                </a:solidFill>
              </a:rPr>
              <a:t>							(Luke 23:34 AKJV)</a:t>
            </a:r>
          </a:p>
          <a:p>
            <a:pPr>
              <a:buNone/>
            </a:pPr>
            <a:endParaRPr lang="en-US" sz="2400" dirty="0" smtClean="0">
              <a:solidFill>
                <a:srgbClr val="92D050"/>
              </a:solidFill>
            </a:endParaRPr>
          </a:p>
          <a:p>
            <a:pPr>
              <a:buNone/>
            </a:pPr>
            <a:r>
              <a:rPr lang="en-US" sz="2400" dirty="0" smtClean="0">
                <a:solidFill>
                  <a:srgbClr val="FFFF00"/>
                </a:solidFill>
              </a:rPr>
              <a:t>This prayer was for every human that has ever lived.  That means that billions of God’s children will die forgiven in the end </a:t>
            </a:r>
            <a:r>
              <a:rPr lang="en-US" sz="2400" dirty="0" smtClean="0">
                <a:solidFill>
                  <a:srgbClr val="92D050"/>
                </a:solidFill>
              </a:rPr>
              <a:t>(see again Matthew 7:21-23).</a:t>
            </a:r>
          </a:p>
          <a:p>
            <a:pPr>
              <a:buNone/>
            </a:pPr>
            <a:endParaRPr lang="en-US" sz="2400" dirty="0" smtClean="0">
              <a:solidFill>
                <a:srgbClr val="FFFF00"/>
              </a:solidFill>
            </a:endParaRPr>
          </a:p>
          <a:p>
            <a:pPr>
              <a:buNone/>
            </a:pP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a:bodyPr>
          <a:lstStyle/>
          <a:p>
            <a:r>
              <a:rPr lang="en-US" sz="2800" dirty="0" smtClean="0">
                <a:solidFill>
                  <a:srgbClr val="FFC000"/>
                </a:solidFill>
              </a:rPr>
              <a:t>Could it be that a number of God’s children who perish in the end will claim to have loved Him, will have done many good works, and will have asked for forgiveness of sins?</a:t>
            </a:r>
            <a:r>
              <a:rPr lang="en-US" sz="2800" dirty="0" smtClean="0"/>
              <a:t/>
            </a:r>
            <a:br>
              <a:rPr lang="en-US" sz="2800" dirty="0" smtClean="0"/>
            </a:br>
            <a:endParaRPr lang="en-US" sz="2800" dirty="0">
              <a:solidFill>
                <a:srgbClr val="FFC000"/>
              </a:solidFill>
            </a:endParaRPr>
          </a:p>
        </p:txBody>
      </p:sp>
      <p:sp>
        <p:nvSpPr>
          <p:cNvPr id="3" name="Content Placeholder 2"/>
          <p:cNvSpPr>
            <a:spLocks noGrp="1"/>
          </p:cNvSpPr>
          <p:nvPr>
            <p:ph idx="1"/>
          </p:nvPr>
        </p:nvSpPr>
        <p:spPr>
          <a:xfrm>
            <a:off x="457200" y="2209800"/>
            <a:ext cx="8229600" cy="4343400"/>
          </a:xfrm>
        </p:spPr>
        <p:txBody>
          <a:bodyPr anchor="b"/>
          <a:lstStyle/>
          <a:p>
            <a:pPr algn="ctr">
              <a:buNone/>
            </a:pPr>
            <a:r>
              <a:rPr lang="en-US" b="1" dirty="0" smtClean="0">
                <a:solidFill>
                  <a:srgbClr val="FFFF00"/>
                </a:solidFill>
              </a:rPr>
              <a:t>WHERE DID THEY GO WRONG?</a:t>
            </a:r>
          </a:p>
          <a:p>
            <a:pPr algn="ctr">
              <a:buNone/>
            </a:pPr>
            <a:endParaRPr lang="en-US" b="1" dirty="0" smtClean="0">
              <a:solidFill>
                <a:srgbClr val="FFFF00"/>
              </a:solidFill>
            </a:endParaRPr>
          </a:p>
          <a:p>
            <a:pPr algn="ctr">
              <a:buNone/>
            </a:pPr>
            <a:r>
              <a:rPr lang="en-US" b="1" dirty="0" smtClean="0">
                <a:solidFill>
                  <a:srgbClr val="FFFF00"/>
                </a:solidFill>
              </a:rPr>
              <a:t>ARE WE DIFFERENT FROM THEM?</a:t>
            </a:r>
          </a:p>
          <a:p>
            <a:pPr algn="ctr">
              <a:buNone/>
            </a:pPr>
            <a:endParaRPr lang="en-US" b="1" dirty="0" smtClean="0">
              <a:solidFill>
                <a:srgbClr val="FFFF00"/>
              </a:solidFill>
            </a:endParaRPr>
          </a:p>
          <a:p>
            <a:pPr algn="ctr">
              <a:buNone/>
            </a:pPr>
            <a:r>
              <a:rPr lang="en-US" b="1" dirty="0" smtClean="0">
                <a:solidFill>
                  <a:srgbClr val="FFFF00"/>
                </a:solidFill>
              </a:rPr>
              <a:t>ARE THERE ANSWERS TO THESE QUESTIONS?</a:t>
            </a:r>
            <a:endParaRPr lang="en-US" dirty="0" smtClean="0">
              <a:solidFill>
                <a:srgbClr val="FFFF00"/>
              </a:solidFill>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et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2042</Words>
  <Application>Microsoft Office PowerPoint</Application>
  <PresentationFormat>On-screen Show (4:3)</PresentationFormat>
  <Paragraphs>165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Diet Talk</vt:lpstr>
      <vt:lpstr>THE SCIENCE OF SIN AND SALVATION </vt:lpstr>
      <vt:lpstr>Lecture One </vt:lpstr>
      <vt:lpstr>Slide 3</vt:lpstr>
      <vt:lpstr>Is the answer to just accept that God loves us, and we love Him, so everything will be okay? </vt:lpstr>
      <vt:lpstr>But then what about the people Christ talks about in Matthew 7:21-23?   </vt:lpstr>
      <vt:lpstr>God’s love is what moved Him to make the plan of salvation—it is not the plan of salvation! </vt:lpstr>
      <vt:lpstr>Therefore “keeping the commandments” must be the basis of salvation! </vt:lpstr>
      <vt:lpstr>Could “forgiveness” then be what salvation is all about? </vt:lpstr>
      <vt:lpstr>Could it be that a number of God’s children who perish in the end will claim to have loved Him, will have done many good works, and will have asked for forgiveness of sins? </vt:lpstr>
      <vt:lpstr>Slide 10</vt:lpstr>
      <vt:lpstr>It is necessary to define the goal and trustworthy sources to reach the goal.</vt:lpstr>
      <vt:lpstr>DEFINITIONS </vt:lpstr>
      <vt:lpstr>Truth </vt:lpstr>
      <vt:lpstr> </vt:lpstr>
      <vt:lpstr>Christ = God’s Word = God’s Law = That Which Is</vt:lpstr>
      <vt:lpstr>Slide 16</vt:lpstr>
      <vt:lpstr>God “creates” reality through His Word. </vt:lpstr>
      <vt:lpstr>LAW </vt:lpstr>
      <vt:lpstr>Slide 19</vt:lpstr>
      <vt:lpstr>Slide 20</vt:lpstr>
      <vt:lpstr> Thou art near, O LORD; and all thy commandments are truth.      (Psalms 119:151 KJV)  </vt:lpstr>
      <vt:lpstr>Slide 22</vt:lpstr>
      <vt:lpstr>The addendum (Ten Commandments) will define God’s Law to humans in the sinful condition: </vt:lpstr>
      <vt:lpstr>ASSUMPTIONS </vt:lpstr>
      <vt:lpstr>ASSUMPTIONS  Cont: </vt:lpstr>
      <vt:lpstr>Slide 26</vt:lpstr>
      <vt:lpstr>“How Readest thou?” </vt:lpstr>
      <vt:lpstr>Slide 28</vt:lpstr>
      <vt:lpstr>One reason that the Bible is hundreds of pages in length is that each topic is covered in more than one place.  One must bring into play everything that the Bible has to say on a subject before coming to a conclusion. </vt:lpstr>
      <vt:lpstr>What definition does Christ make very plain at the outset?</vt:lpstr>
      <vt:lpstr>What else does Christ have to say on the subject? </vt:lpstr>
      <vt:lpstr> Christ only refers to Peter as “petros”, as does the rest of the NT (159 times).  Christ never calls Peter “petra” anywhere else in the four gospels. He refers to Himself as “petra” as shown in the following text: </vt:lpstr>
      <vt:lpstr>Peter only refers to Christ as either “lithos” or “petra” </vt:lpstr>
      <vt:lpstr>Is there another way to interpret Matthew 16:18?</vt:lpstr>
      <vt:lpstr>When Jesus came into the coasts of Caesarea Philippi, he asked his disciples, saying, Whom do men say that I the Son of man am?                 (Matthew 16:13 AKJV) </vt:lpstr>
      <vt:lpstr>“Gates of Hell” </vt:lpstr>
      <vt:lpstr>What then could be the meaning of  Matthew 16:19?  And I will give to you the keys of the kingdom of heaven: and whatever you shall bind on earth shall be bound in heaven: and whatever you shall loose on earth shall be loosed in heaven.      </vt:lpstr>
      <vt:lpstr>PARADIGM</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Web</dc:creator>
  <cp:lastModifiedBy>MWeb</cp:lastModifiedBy>
  <cp:revision>68</cp:revision>
  <dcterms:created xsi:type="dcterms:W3CDTF">2013-09-13T15:15:21Z</dcterms:created>
  <dcterms:modified xsi:type="dcterms:W3CDTF">2013-09-20T01:11:50Z</dcterms:modified>
</cp:coreProperties>
</file>